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79" r:id="rId3"/>
    <p:sldId id="260" r:id="rId4"/>
    <p:sldId id="285" r:id="rId5"/>
    <p:sldId id="288" r:id="rId6"/>
    <p:sldId id="261" r:id="rId7"/>
    <p:sldId id="280" r:id="rId8"/>
    <p:sldId id="281" r:id="rId9"/>
    <p:sldId id="282" r:id="rId10"/>
    <p:sldId id="283" r:id="rId11"/>
    <p:sldId id="271" r:id="rId12"/>
    <p:sldId id="274" r:id="rId13"/>
    <p:sldId id="276" r:id="rId14"/>
    <p:sldId id="277" r:id="rId15"/>
    <p:sldId id="278" r:id="rId16"/>
    <p:sldId id="275" r:id="rId17"/>
    <p:sldId id="284" r:id="rId18"/>
    <p:sldId id="273" r:id="rId19"/>
    <p:sldId id="290" r:id="rId20"/>
    <p:sldId id="289" r:id="rId21"/>
    <p:sldId id="287" r:id="rId22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00" userDrawn="1">
          <p15:clr>
            <a:srgbClr val="A4A3A4"/>
          </p15:clr>
        </p15:guide>
        <p15:guide id="3" pos="370" userDrawn="1">
          <p15:clr>
            <a:srgbClr val="A4A3A4"/>
          </p15:clr>
        </p15:guide>
        <p15:guide id="4" orient="horz" pos="527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3816" userDrawn="1">
          <p15:clr>
            <a:srgbClr val="A4A3A4"/>
          </p15:clr>
        </p15:guide>
        <p15:guide id="7" orient="horz" pos="4133" userDrawn="1">
          <p15:clr>
            <a:srgbClr val="A4A3A4"/>
          </p15:clr>
        </p15:guide>
        <p15:guide id="8" pos="5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26" y="348"/>
      </p:cViewPr>
      <p:guideLst>
        <p:guide orient="horz" pos="2160"/>
        <p:guide pos="3900"/>
        <p:guide pos="370"/>
        <p:guide orient="horz" pos="527"/>
        <p:guide orient="horz" pos="845"/>
        <p:guide orient="horz" pos="3816"/>
        <p:guide orient="horz" pos="4133"/>
        <p:guide pos="51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AE46-5E3D-43AF-B130-33EB828749B3}" type="datetimeFigureOut">
              <a:rPr lang="de-CH" smtClean="0"/>
              <a:t>18.09.2019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BB90-63E5-4190-B194-6EC31F7FB6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996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AE46-5E3D-43AF-B130-33EB828749B3}" type="datetimeFigureOut">
              <a:rPr lang="de-CH" smtClean="0"/>
              <a:t>18.09.2019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BB90-63E5-4190-B194-6EC31F7FB6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69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AE46-5E3D-43AF-B130-33EB828749B3}" type="datetimeFigureOut">
              <a:rPr lang="de-CH" smtClean="0"/>
              <a:t>18.09.2019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BB90-63E5-4190-B194-6EC31F7FB6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167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AE46-5E3D-43AF-B130-33EB828749B3}" type="datetimeFigureOut">
              <a:rPr lang="de-CH" smtClean="0"/>
              <a:t>18.09.2019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BB90-63E5-4190-B194-6EC31F7FB6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777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AE46-5E3D-43AF-B130-33EB828749B3}" type="datetimeFigureOut">
              <a:rPr lang="de-CH" smtClean="0"/>
              <a:t>18.09.2019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BB90-63E5-4190-B194-6EC31F7FB6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606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AE46-5E3D-43AF-B130-33EB828749B3}" type="datetimeFigureOut">
              <a:rPr lang="de-CH" smtClean="0"/>
              <a:t>18.09.2019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BB90-63E5-4190-B194-6EC31F7FB64B}" type="slidenum">
              <a:rPr lang="de-CH" smtClean="0"/>
              <a:t>‹Nr.›</a:t>
            </a:fld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98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AE46-5E3D-43AF-B130-33EB828749B3}" type="datetimeFigureOut">
              <a:rPr lang="de-CH" smtClean="0"/>
              <a:t>18.09.2019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BB90-63E5-4190-B194-6EC31F7FB6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004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AE46-5E3D-43AF-B130-33EB828749B3}" type="datetimeFigureOut">
              <a:rPr lang="de-CH" smtClean="0"/>
              <a:t>18.09.2019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BB90-63E5-4190-B194-6EC31F7FB6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135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AE46-5E3D-43AF-B130-33EB828749B3}" type="datetimeFigureOut">
              <a:rPr lang="de-CH" smtClean="0"/>
              <a:t>18.09.2019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BB90-63E5-4190-B194-6EC31F7FB6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892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AE46-5E3D-43AF-B130-33EB828749B3}" type="datetimeFigureOut">
              <a:rPr lang="de-CH" smtClean="0"/>
              <a:t>18.09.2019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BB90-63E5-4190-B194-6EC31F7FB6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05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AE46-5E3D-43AF-B130-33EB828749B3}" type="datetimeFigureOut">
              <a:rPr lang="de-CH" smtClean="0"/>
              <a:t>18.09.2019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BB90-63E5-4190-B194-6EC31F7FB6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16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0AE46-5E3D-43AF-B130-33EB828749B3}" type="datetimeFigureOut">
              <a:rPr lang="de-CH" smtClean="0"/>
              <a:t>18.09.2019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DBB90-63E5-4190-B194-6EC31F7FB64B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CD3BDD2-E563-454F-BBAF-1D8621CA1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97795" y="6060178"/>
            <a:ext cx="3781168" cy="545033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313359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umausstattung-schweiz.ch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0A4ED85-8C06-468A-A7AC-4A8BD1E6D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61" y="547690"/>
            <a:ext cx="4601447" cy="66327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C2680E3-F259-48A5-8954-786A1E98DBA8}"/>
              </a:ext>
            </a:extLst>
          </p:cNvPr>
          <p:cNvSpPr/>
          <p:nvPr/>
        </p:nvSpPr>
        <p:spPr>
          <a:xfrm>
            <a:off x="0" y="1456945"/>
            <a:ext cx="12192000" cy="5408612"/>
          </a:xfrm>
          <a:prstGeom prst="rect">
            <a:avLst/>
          </a:prstGeom>
          <a:solidFill>
            <a:srgbClr val="E40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D08125-96C3-4FF6-B8AE-6ED279E88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608" y="2034884"/>
            <a:ext cx="11105921" cy="74126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de-CH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Raumausstatterin/Raumausstatter EFZ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9A83B39E-2EC8-4F52-950C-DEFD6ED41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616" y="5453449"/>
            <a:ext cx="10937869" cy="1107689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de-CH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Informationsveranstaltung</a:t>
            </a:r>
            <a:br>
              <a:rPr lang="de-CH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37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305D3-0197-44A6-A2A8-A3C94496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79" y="365127"/>
            <a:ext cx="11460499" cy="676690"/>
          </a:xfrm>
        </p:spPr>
        <p:txBody>
          <a:bodyPr>
            <a:noAutofit/>
          </a:bodyPr>
          <a:lstStyle/>
          <a:p>
            <a:r>
              <a:rPr lang="de-CH" sz="2400" b="1">
                <a:latin typeface="Arial" panose="020B0604020202020204" pitchFamily="34" charset="0"/>
                <a:cs typeface="Arial" panose="020B0604020202020204" pitchFamily="34" charset="0"/>
              </a:rPr>
              <a:t>Raumausstatterin/Raumausstatter EFZ: Berufsbild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4C947-E167-4F6E-AD78-EBF248D72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91" y="1337594"/>
            <a:ext cx="7507701" cy="1356179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de-CH" sz="1800">
                <a:latin typeface="Arial" panose="020B0604020202020204" pitchFamily="34" charset="0"/>
                <a:cs typeface="Arial" panose="020B0604020202020204" pitchFamily="34" charset="0"/>
              </a:rPr>
              <a:t>RA kommunizieren professionell mit Kundinnen und Kunden, </a:t>
            </a:r>
            <a:br>
              <a:rPr lang="de-CH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800">
                <a:latin typeface="Arial" panose="020B0604020202020204" pitchFamily="34" charset="0"/>
                <a:cs typeface="Arial" panose="020B0604020202020204" pitchFamily="34" charset="0"/>
              </a:rPr>
              <a:t>wahren die Diskretion und haben ein gepflegtes Auftreten.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747780-ED6D-4E01-BB8C-BF1C41DBA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3407405"/>
            <a:ext cx="4726030" cy="34505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7810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305D3-0197-44A6-A2A8-A3C94496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79" y="365127"/>
            <a:ext cx="11460499" cy="676690"/>
          </a:xfrm>
        </p:spPr>
        <p:txBody>
          <a:bodyPr>
            <a:noAutofit/>
          </a:bodyPr>
          <a:lstStyle/>
          <a:p>
            <a:r>
              <a:rPr lang="de-CH" sz="2400" b="1">
                <a:latin typeface="Arial" panose="020B0604020202020204" pitchFamily="34" charset="0"/>
                <a:cs typeface="Arial" panose="020B0604020202020204" pitchFamily="34" charset="0"/>
              </a:rPr>
              <a:t>Handlungskompetenzbereiche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4C947-E167-4F6E-AD78-EBF248D72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91" y="1337595"/>
            <a:ext cx="10596890" cy="264128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Polstern</a:t>
            </a:r>
          </a:p>
          <a:p>
            <a:pPr marL="457200" indent="-457200">
              <a:buFont typeface="+mj-lt"/>
              <a:buAutoNum type="alphaLcParenR"/>
            </a:pPr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Installieren von Vorhängen und Vorhangsystemen</a:t>
            </a:r>
          </a:p>
          <a:p>
            <a:pPr marL="457200" indent="-457200">
              <a:buFont typeface="+mj-lt"/>
              <a:buAutoNum type="alphaLcParenR"/>
            </a:pPr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Montieren von Möbeln und Objekten</a:t>
            </a:r>
          </a:p>
          <a:p>
            <a:pPr marL="457200" indent="-457200">
              <a:buFont typeface="+mj-lt"/>
              <a:buAutoNum type="alphaLcParenR"/>
            </a:pPr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Belegen von Böden mit textilen Belägen</a:t>
            </a:r>
          </a:p>
          <a:p>
            <a:pPr marL="457200" indent="-457200">
              <a:buFont typeface="+mj-lt"/>
              <a:buAutoNum type="alphaLcParenR"/>
            </a:pPr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Bespannen und Belegen von Flächen mit verschiedenen Materialien</a:t>
            </a:r>
          </a:p>
          <a:p>
            <a:pPr marL="457200" indent="-457200">
              <a:buFont typeface="+mj-lt"/>
              <a:buAutoNum type="alphaLcParenR"/>
            </a:pPr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Kommunizieren und Dokumentieren</a:t>
            </a:r>
          </a:p>
          <a:p>
            <a:pPr marL="457200" indent="-457200">
              <a:buFont typeface="+mj-lt"/>
              <a:buAutoNum type="arabicPeriod"/>
            </a:pPr>
            <a:endParaRPr lang="de-CH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EC3957-C402-403F-8A25-69346C99E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6" y="4074387"/>
            <a:ext cx="5030830" cy="27836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9296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305D3-0197-44A6-A2A8-A3C94496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79" y="365127"/>
            <a:ext cx="11460499" cy="676690"/>
          </a:xfrm>
        </p:spPr>
        <p:txBody>
          <a:bodyPr>
            <a:noAutofit/>
          </a:bodyPr>
          <a:lstStyle/>
          <a:p>
            <a:r>
              <a:rPr lang="de-CH" sz="2400" b="1">
                <a:latin typeface="Arial" panose="020B0604020202020204" pitchFamily="34" charset="0"/>
                <a:cs typeface="Arial" panose="020B0604020202020204" pitchFamily="34" charset="0"/>
              </a:rPr>
              <a:t>Ausbildung im Betrieb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4C947-E167-4F6E-AD78-EBF248D72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91" y="1337594"/>
            <a:ext cx="11412436" cy="4605103"/>
          </a:xfrm>
        </p:spPr>
        <p:txBody>
          <a:bodyPr>
            <a:normAutofit/>
          </a:bodyPr>
          <a:lstStyle/>
          <a:p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Betriebliches Ausbildungsprogramm (Mustervorlage)</a:t>
            </a:r>
          </a:p>
          <a:p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Lerndokumentation mit Praxisaufträgen</a:t>
            </a:r>
          </a:p>
          <a:p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Bildungsbericht</a:t>
            </a:r>
          </a:p>
          <a:p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Leitfaden und Tagebuch für Schnupperlehre</a:t>
            </a:r>
          </a:p>
          <a:p>
            <a:pPr marL="457200" indent="-457200">
              <a:buFont typeface="+mj-lt"/>
              <a:buAutoNum type="arabicPeriod"/>
            </a:pPr>
            <a:endParaRPr lang="de-CH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BAE0B7-B20D-4280-AD11-970948618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495" y="1350532"/>
            <a:ext cx="4231267" cy="3776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58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305D3-0197-44A6-A2A8-A3C94496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79" y="365127"/>
            <a:ext cx="11460499" cy="676690"/>
          </a:xfrm>
        </p:spPr>
        <p:txBody>
          <a:bodyPr>
            <a:noAutofit/>
          </a:bodyPr>
          <a:lstStyle/>
          <a:p>
            <a:r>
              <a:rPr lang="de-CH" sz="2400" b="1">
                <a:latin typeface="Arial" panose="020B0604020202020204" pitchFamily="34" charset="0"/>
                <a:cs typeface="Arial" panose="020B0604020202020204" pitchFamily="34" charset="0"/>
              </a:rPr>
              <a:t>Ausbildung an der Berufsfachschule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4C947-E167-4F6E-AD78-EBF248D72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91" y="1337594"/>
            <a:ext cx="11412436" cy="4605103"/>
          </a:xfrm>
        </p:spPr>
        <p:txBody>
          <a:bodyPr>
            <a:normAutofit/>
          </a:bodyPr>
          <a:lstStyle/>
          <a:p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Berufsfachschule Solothurn</a:t>
            </a:r>
          </a:p>
          <a:p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Durchführung von Blockkursen (5 Tage Unterricht)</a:t>
            </a:r>
          </a:p>
          <a:p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Erfahrene Lehrpersonen mit guten Branchenkenntnissen </a:t>
            </a:r>
          </a:p>
          <a:p>
            <a:pPr marL="457200" indent="-457200">
              <a:buFont typeface="+mj-lt"/>
              <a:buAutoNum type="arabicPeriod"/>
            </a:pPr>
            <a:endParaRPr lang="de-CH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A40883-73A6-4DC0-BDB0-0813290FA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124" y="1322388"/>
            <a:ext cx="4079875" cy="3441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5359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305D3-0197-44A6-A2A8-A3C94496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79" y="365127"/>
            <a:ext cx="11460499" cy="676690"/>
          </a:xfrm>
        </p:spPr>
        <p:txBody>
          <a:bodyPr>
            <a:noAutofit/>
          </a:bodyPr>
          <a:lstStyle/>
          <a:p>
            <a:r>
              <a:rPr lang="de-CH" sz="2400" b="1">
                <a:latin typeface="Arial" panose="020B0604020202020204" pitchFamily="34" charset="0"/>
                <a:cs typeface="Arial" panose="020B0604020202020204" pitchFamily="34" charset="0"/>
              </a:rPr>
              <a:t>Ausbildung in überbetrieblichen Kursen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4C947-E167-4F6E-AD78-EBF248D72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91" y="1337594"/>
            <a:ext cx="11412436" cy="4605103"/>
          </a:xfrm>
        </p:spPr>
        <p:txBody>
          <a:bodyPr>
            <a:normAutofit/>
          </a:bodyPr>
          <a:lstStyle/>
          <a:p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üK-Zentrum in Selzach</a:t>
            </a:r>
          </a:p>
          <a:p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Durchführung von 5 üK zu je 5 Tagen</a:t>
            </a:r>
          </a:p>
          <a:p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Erfahrene Instruktoren mit guten Branchenkenntnissen </a:t>
            </a:r>
          </a:p>
          <a:p>
            <a:pPr marL="457200" indent="-457200">
              <a:buFont typeface="+mj-lt"/>
              <a:buAutoNum type="arabicPeriod"/>
            </a:pPr>
            <a:endParaRPr lang="de-CH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12C88D-1FD1-4773-BBCD-E11284697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897" y="1341438"/>
            <a:ext cx="4334837" cy="41037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11ECA75-3756-448E-A66C-F4C3A1968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75" y="3138617"/>
            <a:ext cx="7274072" cy="3719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8121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305D3-0197-44A6-A2A8-A3C94496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79" y="365127"/>
            <a:ext cx="11460499" cy="676690"/>
          </a:xfrm>
        </p:spPr>
        <p:txBody>
          <a:bodyPr>
            <a:noAutofit/>
          </a:bodyPr>
          <a:lstStyle/>
          <a:p>
            <a:r>
              <a:rPr lang="de-CH" sz="2400" b="1">
                <a:latin typeface="Arial" panose="020B0604020202020204" pitchFamily="34" charset="0"/>
                <a:cs typeface="Arial" panose="020B0604020202020204" pitchFamily="34" charset="0"/>
              </a:rPr>
              <a:t>Ausbildung in überbetrieblichen Kursen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D97CC049-8585-4C60-A343-E709343ED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174089"/>
              </p:ext>
            </p:extLst>
          </p:nvPr>
        </p:nvGraphicFramePr>
        <p:xfrm>
          <a:off x="608840" y="1109282"/>
          <a:ext cx="10920551" cy="4629725"/>
        </p:xfrm>
        <a:graphic>
          <a:graphicData uri="http://schemas.openxmlformats.org/drawingml/2006/table">
            <a:tbl>
              <a:tblPr firstRow="1" firstCol="1" bandRow="1"/>
              <a:tblGrid>
                <a:gridCol w="1041056">
                  <a:extLst>
                    <a:ext uri="{9D8B030D-6E8A-4147-A177-3AD203B41FA5}">
                      <a16:colId xmlns:a16="http://schemas.microsoft.com/office/drawing/2014/main" val="4023192078"/>
                    </a:ext>
                  </a:extLst>
                </a:gridCol>
                <a:gridCol w="869742">
                  <a:extLst>
                    <a:ext uri="{9D8B030D-6E8A-4147-A177-3AD203B41FA5}">
                      <a16:colId xmlns:a16="http://schemas.microsoft.com/office/drawing/2014/main" val="3163119871"/>
                    </a:ext>
                  </a:extLst>
                </a:gridCol>
                <a:gridCol w="7883931">
                  <a:extLst>
                    <a:ext uri="{9D8B030D-6E8A-4147-A177-3AD203B41FA5}">
                      <a16:colId xmlns:a16="http://schemas.microsoft.com/office/drawing/2014/main" val="4152183779"/>
                    </a:ext>
                  </a:extLst>
                </a:gridCol>
                <a:gridCol w="1125822">
                  <a:extLst>
                    <a:ext uri="{9D8B030D-6E8A-4147-A177-3AD203B41FA5}">
                      <a16:colId xmlns:a16="http://schemas.microsoft.com/office/drawing/2014/main" val="4009619146"/>
                    </a:ext>
                  </a:extLst>
                </a:gridCol>
              </a:tblGrid>
              <a:tr h="19872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Lehrjahr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Kurse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Handlungskompetenz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Dauer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44121"/>
                  </a:ext>
                </a:extLst>
              </a:tr>
              <a:tr h="779593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Kurs 1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Klassisches Polster eines Möbels anfertigen 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Modernes Polster eines Möbels anfertigen 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Polstermöbel mit Festbezug beziehen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Tage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008276"/>
                  </a:ext>
                </a:extLst>
              </a:tr>
              <a:tr h="779593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Kurs 2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 Unterlagsboden für das Belegen vorbereiten 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Textile Bodenbeläge verlegen 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Abschlussarbeiten nach dem Belegen von Bodenbelägen durchführen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Tage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469535"/>
                  </a:ext>
                </a:extLst>
              </a:tr>
              <a:tr h="779593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Kurs 3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Vorhangsysteme und technische Vorhänge montieren 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Schienen, Stangen und Dekorationsvorhänge montieren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Flächen mit verschiedenen Materialien bespannen 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Tage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106745"/>
                  </a:ext>
                </a:extLst>
              </a:tr>
              <a:tr h="779593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Kurs 4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Klassisches Polster eines Möbels anfertigen 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Polstermöbel mit Festbezug beziehen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Moderne und klassische Polster kapitonieren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Tage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542306"/>
                  </a:ext>
                </a:extLst>
              </a:tr>
              <a:tr h="1070029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Kurs 5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Polstermöbel nach Kundenwunsch instand stellen 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Lose Bezüge (Houssen) und Kissen konfektionieren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Möbel und Möbelteile liefern und bei Kundinnen und Kunden zusammenstellen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Oberflächen mit verschiedenen Materialien bekleben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Tage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349793"/>
                  </a:ext>
                </a:extLst>
              </a:tr>
              <a:tr h="19872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CH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Tage</a:t>
                      </a:r>
                      <a:endParaRPr lang="de-CH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15464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51919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305D3-0197-44A6-A2A8-A3C94496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79" y="365127"/>
            <a:ext cx="11460499" cy="676690"/>
          </a:xfrm>
        </p:spPr>
        <p:txBody>
          <a:bodyPr>
            <a:noAutofit/>
          </a:bodyPr>
          <a:lstStyle/>
          <a:p>
            <a:r>
              <a:rPr lang="de-CH" sz="2400" b="1">
                <a:latin typeface="Arial" panose="020B0604020202020204" pitchFamily="34" charset="0"/>
                <a:cs typeface="Arial" panose="020B0604020202020204" pitchFamily="34" charset="0"/>
              </a:rPr>
              <a:t>Lernende auszubilden lohnt sich!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4C947-E167-4F6E-AD78-EBF248D72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91" y="1337594"/>
            <a:ext cx="11412436" cy="4605103"/>
          </a:xfrm>
        </p:spPr>
        <p:txBody>
          <a:bodyPr>
            <a:normAutofit/>
          </a:bodyPr>
          <a:lstStyle/>
          <a:p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Nachwuchs fördern und Branche stärken</a:t>
            </a:r>
          </a:p>
          <a:p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Künftige Fachleute der Branche</a:t>
            </a:r>
          </a:p>
          <a:p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Die Ausbildung lohnt sich: ca. CHF 20’000.- Gewinn</a:t>
            </a:r>
          </a:p>
          <a:p>
            <a:r>
              <a:rPr lang="de-CH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 2020: 35 neue Lernende / 5 neue Lehrbetriebe</a:t>
            </a:r>
          </a:p>
          <a:p>
            <a:pPr marL="457200" indent="-457200">
              <a:buFont typeface="+mj-lt"/>
              <a:buAutoNum type="arabicPeriod"/>
            </a:pPr>
            <a:endParaRPr lang="de-CH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6977A1-12AC-4A83-87BA-DA474DD7BF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92" r="11348"/>
          <a:stretch/>
        </p:blipFill>
        <p:spPr>
          <a:xfrm>
            <a:off x="8112125" y="1341438"/>
            <a:ext cx="4077730" cy="3430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3838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305D3-0197-44A6-A2A8-A3C94496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79" y="365127"/>
            <a:ext cx="11460499" cy="676690"/>
          </a:xfrm>
        </p:spPr>
        <p:txBody>
          <a:bodyPr>
            <a:noAutofit/>
          </a:bodyPr>
          <a:lstStyle/>
          <a:p>
            <a:r>
              <a:rPr lang="de-CH" sz="2400" b="1">
                <a:latin typeface="Arial" panose="020B0604020202020204" pitchFamily="34" charset="0"/>
                <a:cs typeface="Arial" panose="020B0604020202020204" pitchFamily="34" charset="0"/>
              </a:rPr>
              <a:t>Fragen und Antworten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4C947-E167-4F6E-AD78-EBF248D72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91" y="1337594"/>
            <a:ext cx="11412436" cy="4605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b="1">
                <a:latin typeface="Arial" panose="020B0604020202020204" pitchFamily="34" charset="0"/>
                <a:cs typeface="Arial" panose="020B0604020202020204" pitchFamily="34" charset="0"/>
              </a:rPr>
              <a:t>Wo muss ich mich melden, wenn ich neu als Lehrbetrieb Lernde ausbilden will?</a:t>
            </a:r>
          </a:p>
          <a:p>
            <a:pPr marL="0" indent="0">
              <a:buNone/>
            </a:pPr>
            <a:r>
              <a:rPr lang="de-CH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CH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Kantonales Berufsbildungsamt</a:t>
            </a:r>
          </a:p>
          <a:p>
            <a:pPr marL="0" indent="0">
              <a:buNone/>
            </a:pPr>
            <a:endParaRPr lang="de-CH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2000" b="1">
                <a:latin typeface="Arial" panose="020B0604020202020204" pitchFamily="34" charset="0"/>
                <a:cs typeface="Arial" panose="020B0604020202020204" pitchFamily="34" charset="0"/>
              </a:rPr>
              <a:t>Wie kann ich mich als Berufsbildner/in vorbereiten?</a:t>
            </a:r>
          </a:p>
          <a:p>
            <a:pPr marL="0" indent="0">
              <a:buNone/>
            </a:pPr>
            <a:r>
              <a:rPr lang="de-CH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CH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Berufsbildnerkurs (5 Tage) für neue Berufsbildner</a:t>
            </a:r>
          </a:p>
          <a:p>
            <a:pPr marL="0" indent="0">
              <a:buNone/>
            </a:pPr>
            <a:r>
              <a:rPr lang="de-CH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CH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Einführungskurs für Berufsbildner (halber Tag) im März 2020</a:t>
            </a:r>
          </a:p>
          <a:p>
            <a:pPr marL="0" indent="0">
              <a:buNone/>
            </a:pPr>
            <a:endParaRPr lang="de-CH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2000" b="1">
                <a:latin typeface="Arial" panose="020B0604020202020204" pitchFamily="34" charset="0"/>
                <a:cs typeface="Arial" panose="020B0604020202020204" pitchFamily="34" charset="0"/>
              </a:rPr>
              <a:t>Wie finde ich geeignete Lernende?</a:t>
            </a:r>
          </a:p>
          <a:p>
            <a:pPr marL="0" indent="0">
              <a:buNone/>
            </a:pPr>
            <a:r>
              <a:rPr lang="de-CH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CH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Ausschreibung der Lehrstelle im Internet: Berufsinformationssystem (biz.ch), </a:t>
            </a:r>
            <a:br>
              <a:rPr lang="de-CH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bei LENA, YOUSTY, eigene Homepage</a:t>
            </a:r>
          </a:p>
          <a:p>
            <a:pPr marL="0" indent="0">
              <a:buNone/>
            </a:pPr>
            <a:r>
              <a:rPr lang="de-CH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CH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Schnupperlehre organisieren</a:t>
            </a:r>
          </a:p>
          <a:p>
            <a:pPr marL="0" indent="0">
              <a:buNone/>
            </a:pPr>
            <a:endParaRPr lang="de-CH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de-CH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062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305D3-0197-44A6-A2A8-A3C94496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79" y="365127"/>
            <a:ext cx="11460499" cy="676690"/>
          </a:xfrm>
        </p:spPr>
        <p:txBody>
          <a:bodyPr>
            <a:noAutofit/>
          </a:bodyPr>
          <a:lstStyle/>
          <a:p>
            <a:r>
              <a:rPr lang="de-CH" sz="2400" b="1">
                <a:latin typeface="Arial" panose="020B0604020202020204" pitchFamily="34" charset="0"/>
                <a:cs typeface="Arial" panose="020B0604020202020204" pitchFamily="34" charset="0"/>
              </a:rPr>
              <a:t>Zeitplan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4C947-E167-4F6E-AD78-EBF248D72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91" y="1337594"/>
            <a:ext cx="11601905" cy="460510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CH" sz="2000" b="1">
                <a:latin typeface="Arial" panose="020B0604020202020204" pitchFamily="34" charset="0"/>
                <a:cs typeface="Arial" panose="020B0604020202020204" pitchFamily="34" charset="0"/>
              </a:rPr>
              <a:t>September 2019	</a:t>
            </a:r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Regionale Informationsveranstaltungen für die Branche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b="1">
                <a:latin typeface="Arial" panose="020B0604020202020204" pitchFamily="34" charset="0"/>
                <a:cs typeface="Arial" panose="020B0604020202020204" pitchFamily="34" charset="0"/>
              </a:rPr>
              <a:t>Januar 2020</a:t>
            </a:r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		Informationsveranstaltungen in den Sprachregionen DE, FR, IT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b="1">
                <a:latin typeface="Arial" panose="020B0604020202020204" pitchFamily="34" charset="0"/>
                <a:cs typeface="Arial" panose="020B0604020202020204" pitchFamily="34" charset="0"/>
              </a:rPr>
              <a:t>April 2020</a:t>
            </a:r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		Einführungskurs für Berufsbildnerinnen/Berufsbildner (Dauer 4 Std.)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b="1">
                <a:latin typeface="Arial" panose="020B0604020202020204" pitchFamily="34" charset="0"/>
                <a:cs typeface="Arial" panose="020B0604020202020204" pitchFamily="34" charset="0"/>
              </a:rPr>
              <a:t>August 2020		</a:t>
            </a:r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Beginn der neuen Grundbildung Raumausstatterin/Raumausstatter EFZ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2000" b="1">
                <a:latin typeface="Arial" panose="020B0604020202020204" pitchFamily="34" charset="0"/>
                <a:cs typeface="Arial" panose="020B0604020202020204" pitchFamily="34" charset="0"/>
              </a:rPr>
              <a:t>Juni 2024</a:t>
            </a:r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		Erstmaliges QV für Raumausstatterin/Raumausstatter EFZ</a:t>
            </a:r>
          </a:p>
          <a:p>
            <a:pPr marL="0" indent="0">
              <a:lnSpc>
                <a:spcPct val="150000"/>
              </a:lnSpc>
              <a:buNone/>
            </a:pPr>
            <a:endParaRPr lang="de-CH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978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305D3-0197-44A6-A2A8-A3C94496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79" y="365127"/>
            <a:ext cx="11460499" cy="676690"/>
          </a:xfrm>
        </p:spPr>
        <p:txBody>
          <a:bodyPr>
            <a:noAutofit/>
          </a:bodyPr>
          <a:lstStyle/>
          <a:p>
            <a:r>
              <a:rPr lang="de-CH" sz="2400" b="1">
                <a:latin typeface="Arial" panose="020B0604020202020204" pitchFamily="34" charset="0"/>
                <a:cs typeface="Arial" panose="020B0604020202020204" pitchFamily="34" charset="0"/>
              </a:rPr>
              <a:t>Weitere Informationen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4C947-E167-4F6E-AD78-EBF248D72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91" y="1337594"/>
            <a:ext cx="11601905" cy="460510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OdA Raumausstattung Schweiz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Eichholzstrasse 11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CH-2545 Selzach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Telefon +41 32 641 66 10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box@raumausstattung-schweiz.ch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www.raumausstattung-schweiz</a:t>
            </a:r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.ch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48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305D3-0197-44A6-A2A8-A3C94496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79" y="365127"/>
            <a:ext cx="11460499" cy="676690"/>
          </a:xfrm>
        </p:spPr>
        <p:txBody>
          <a:bodyPr>
            <a:noAutofit/>
          </a:bodyPr>
          <a:lstStyle/>
          <a:p>
            <a:r>
              <a:rPr lang="de-CH" sz="2400" b="1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4C947-E167-4F6E-AD78-EBF248D72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91" y="1337594"/>
            <a:ext cx="11412436" cy="460510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CH" sz="2400">
                <a:latin typeface="Arial" panose="020B0604020202020204" pitchFamily="34" charset="0"/>
                <a:cs typeface="Arial" panose="020B0604020202020204" pitchFamily="34" charset="0"/>
              </a:rPr>
              <a:t>Der neue Beruf im Überblick</a:t>
            </a:r>
            <a:br>
              <a:rPr lang="de-CH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400">
                <a:latin typeface="Arial" panose="020B0604020202020204" pitchFamily="34" charset="0"/>
                <a:cs typeface="Arial" panose="020B0604020202020204" pitchFamily="34" charset="0"/>
              </a:rPr>
              <a:t>(Vergleich mit Innendekorateur)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CH" sz="2400">
                <a:latin typeface="Arial" panose="020B0604020202020204" pitchFamily="34" charset="0"/>
                <a:cs typeface="Arial" panose="020B0604020202020204" pitchFamily="34" charset="0"/>
              </a:rPr>
              <a:t>Ausbildung an den drei Lernorten Betrieb, Schule, üK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CH" sz="2400">
                <a:latin typeface="Arial" panose="020B0604020202020204" pitchFamily="34" charset="0"/>
                <a:cs typeface="Arial" panose="020B0604020202020204" pitchFamily="34" charset="0"/>
              </a:rPr>
              <a:t>Vorteile der neuen beruflichen Grundbildung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CH" sz="2400">
                <a:latin typeface="Arial" panose="020B0604020202020204" pitchFamily="34" charset="0"/>
                <a:cs typeface="Arial" panose="020B0604020202020204" pitchFamily="34" charset="0"/>
              </a:rPr>
              <a:t>Fragen und Antworten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CH" sz="2400">
                <a:latin typeface="Arial" panose="020B0604020202020204" pitchFamily="34" charset="0"/>
                <a:cs typeface="Arial" panose="020B0604020202020204" pitchFamily="34" charset="0"/>
              </a:rPr>
              <a:t>Weitere Informationen</a:t>
            </a:r>
          </a:p>
          <a:p>
            <a:pPr marL="457200" indent="-457200">
              <a:buFont typeface="+mj-lt"/>
              <a:buAutoNum type="arabicPeriod"/>
            </a:pPr>
            <a:endParaRPr lang="de-CH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3FB842-A717-4999-A6C5-1F7E2E80C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795" y="6060178"/>
            <a:ext cx="3781168" cy="5450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4205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305D3-0197-44A6-A2A8-A3C94496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79" y="365127"/>
            <a:ext cx="11460499" cy="676690"/>
          </a:xfrm>
        </p:spPr>
        <p:txBody>
          <a:bodyPr>
            <a:noAutofit/>
          </a:bodyPr>
          <a:lstStyle/>
          <a:p>
            <a:r>
              <a:rPr lang="de-CH" sz="2400" b="1">
                <a:latin typeface="Arial" panose="020B0604020202020204" pitchFamily="34" charset="0"/>
                <a:cs typeface="Arial" panose="020B0604020202020204" pitchFamily="34" charset="0"/>
              </a:rPr>
              <a:t>Diskussion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4C947-E167-4F6E-AD78-EBF248D72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91" y="1337594"/>
            <a:ext cx="11601905" cy="460510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CH" sz="2000" b="1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de-CH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6495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4C947-E167-4F6E-AD78-EBF248D72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477" y="3756452"/>
            <a:ext cx="9057131" cy="166744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CH" sz="3600">
                <a:latin typeface="Arial" panose="020B0604020202020204" pitchFamily="34" charset="0"/>
                <a:cs typeface="Arial" panose="020B0604020202020204" pitchFamily="34" charset="0"/>
              </a:rPr>
              <a:t>Viel Erfolg beim Ausbilden von unseren </a:t>
            </a:r>
            <a:br>
              <a:rPr lang="de-CH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3600">
                <a:latin typeface="Arial" panose="020B0604020202020204" pitchFamily="34" charset="0"/>
                <a:cs typeface="Arial" panose="020B0604020202020204" pitchFamily="34" charset="0"/>
              </a:rPr>
              <a:t>künftigen Fachleuten.</a:t>
            </a:r>
          </a:p>
          <a:p>
            <a:pPr marL="0" indent="0">
              <a:lnSpc>
                <a:spcPct val="100000"/>
              </a:lnSpc>
              <a:buNone/>
            </a:pPr>
            <a:endParaRPr lang="de-CH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AEFEE1-E018-474B-920E-CAC728C83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6" y="0"/>
            <a:ext cx="6579544" cy="34068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363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1164D58D-D3D7-4AC7-BD0E-34954A10E4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9"/>
          <a:stretch/>
        </p:blipFill>
        <p:spPr>
          <a:xfrm>
            <a:off x="0" y="-28773"/>
            <a:ext cx="12192000" cy="600035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9B6D3DB-8FED-4642-BFA7-75046C5D1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28" y="6273800"/>
            <a:ext cx="3342157" cy="48175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B404CA7-E2E8-4A61-9A8E-DFC829A2E34B}"/>
              </a:ext>
            </a:extLst>
          </p:cNvPr>
          <p:cNvSpPr txBox="1"/>
          <p:nvPr/>
        </p:nvSpPr>
        <p:spPr>
          <a:xfrm>
            <a:off x="134289" y="3885229"/>
            <a:ext cx="172745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600"/>
              <a:t>Reto Eilinger</a:t>
            </a:r>
            <a:br>
              <a:rPr lang="de-CH" sz="1600"/>
            </a:br>
            <a:r>
              <a:rPr lang="de-CH" sz="1600"/>
              <a:t>Mitglied Vorstand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AF81F95-F561-4491-94C9-A175DFBFD1B7}"/>
              </a:ext>
            </a:extLst>
          </p:cNvPr>
          <p:cNvSpPr txBox="1"/>
          <p:nvPr/>
        </p:nvSpPr>
        <p:spPr>
          <a:xfrm>
            <a:off x="1037967" y="3094852"/>
            <a:ext cx="208417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600"/>
              <a:t>Fredi Schneider</a:t>
            </a:r>
            <a:br>
              <a:rPr lang="de-CH" sz="1600"/>
            </a:br>
            <a:r>
              <a:rPr lang="de-CH" sz="1600"/>
              <a:t>Pädagogischer Berater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E8184A9-2652-4AF1-910F-A4948C0D0748}"/>
              </a:ext>
            </a:extLst>
          </p:cNvPr>
          <p:cNvSpPr txBox="1"/>
          <p:nvPr/>
        </p:nvSpPr>
        <p:spPr>
          <a:xfrm>
            <a:off x="2292608" y="134448"/>
            <a:ext cx="161212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600"/>
              <a:t>Walter Pretelli</a:t>
            </a:r>
            <a:br>
              <a:rPr lang="de-CH" sz="1600"/>
            </a:br>
            <a:r>
              <a:rPr lang="de-CH" sz="1600"/>
              <a:t>Geschäftsführer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6BB2553-B4B7-4324-BDCD-692C03FC9CCD}"/>
              </a:ext>
            </a:extLst>
          </p:cNvPr>
          <p:cNvSpPr txBox="1"/>
          <p:nvPr/>
        </p:nvSpPr>
        <p:spPr>
          <a:xfrm>
            <a:off x="2570209" y="3885229"/>
            <a:ext cx="199355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600"/>
              <a:t>Marie France Bonfigli</a:t>
            </a:r>
            <a:br>
              <a:rPr lang="de-CH" sz="1600"/>
            </a:br>
            <a:r>
              <a:rPr lang="de-CH" sz="1600"/>
              <a:t>Mitglied Vorstand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54D685D-679B-457A-B4EB-9FA95B25A3C9}"/>
              </a:ext>
            </a:extLst>
          </p:cNvPr>
          <p:cNvSpPr txBox="1"/>
          <p:nvPr/>
        </p:nvSpPr>
        <p:spPr>
          <a:xfrm>
            <a:off x="4047267" y="3094852"/>
            <a:ext cx="169450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600"/>
              <a:t>Denis Viquerat</a:t>
            </a:r>
            <a:br>
              <a:rPr lang="de-CH" sz="1600"/>
            </a:br>
            <a:r>
              <a:rPr lang="de-CH" sz="1600"/>
              <a:t>Mitglied Vorstand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CEFB682-4524-4AC1-BF03-F0A0F77A3494}"/>
              </a:ext>
            </a:extLst>
          </p:cNvPr>
          <p:cNvSpPr txBox="1"/>
          <p:nvPr/>
        </p:nvSpPr>
        <p:spPr>
          <a:xfrm>
            <a:off x="5343997" y="3885229"/>
            <a:ext cx="169450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600"/>
              <a:t>Stéphane Luthy</a:t>
            </a:r>
            <a:br>
              <a:rPr lang="de-CH" sz="1600"/>
            </a:br>
            <a:r>
              <a:rPr lang="de-CH" sz="1600"/>
              <a:t>Mitglied Vorstand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B10072F-F576-4B81-A6B1-1C2544525447}"/>
              </a:ext>
            </a:extLst>
          </p:cNvPr>
          <p:cNvSpPr txBox="1"/>
          <p:nvPr/>
        </p:nvSpPr>
        <p:spPr>
          <a:xfrm>
            <a:off x="6485668" y="2848630"/>
            <a:ext cx="156269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600"/>
              <a:t>Fritz Steffen</a:t>
            </a:r>
            <a:br>
              <a:rPr lang="de-CH" sz="1600"/>
            </a:br>
            <a:r>
              <a:rPr lang="de-CH" sz="1600"/>
              <a:t>Präsident des Vorstands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A9D99D-03CA-45B2-B95E-AE4DC6BC47DE}"/>
              </a:ext>
            </a:extLst>
          </p:cNvPr>
          <p:cNvSpPr txBox="1"/>
          <p:nvPr/>
        </p:nvSpPr>
        <p:spPr>
          <a:xfrm>
            <a:off x="7694140" y="3885229"/>
            <a:ext cx="186175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600"/>
              <a:t>Xavier Nanchen</a:t>
            </a:r>
            <a:br>
              <a:rPr lang="de-CH" sz="1600"/>
            </a:br>
            <a:r>
              <a:rPr lang="de-CH" sz="1600"/>
              <a:t>Mitglied Vorstand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D49732B-CCA2-470B-AD63-8F93D36DD8F7}"/>
              </a:ext>
            </a:extLst>
          </p:cNvPr>
          <p:cNvSpPr txBox="1"/>
          <p:nvPr/>
        </p:nvSpPr>
        <p:spPr>
          <a:xfrm>
            <a:off x="9012195" y="3094852"/>
            <a:ext cx="182056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600"/>
              <a:t>Mirco Kurt</a:t>
            </a:r>
            <a:br>
              <a:rPr lang="de-CH" sz="1600"/>
            </a:br>
            <a:r>
              <a:rPr lang="de-CH" sz="1600"/>
              <a:t>Beisitzer Vorstand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A1B8E74-886B-43F3-A982-F5E67C3130B2}"/>
              </a:ext>
            </a:extLst>
          </p:cNvPr>
          <p:cNvSpPr txBox="1"/>
          <p:nvPr/>
        </p:nvSpPr>
        <p:spPr>
          <a:xfrm>
            <a:off x="10231395" y="3885229"/>
            <a:ext cx="186175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600"/>
              <a:t>Manuel Santi</a:t>
            </a:r>
            <a:br>
              <a:rPr lang="de-CH" sz="1600"/>
            </a:br>
            <a:r>
              <a:rPr lang="de-CH" sz="1600"/>
              <a:t>Mitglied Vorstand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990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305D3-0197-44A6-A2A8-A3C94496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79" y="365127"/>
            <a:ext cx="11460499" cy="676690"/>
          </a:xfrm>
        </p:spPr>
        <p:txBody>
          <a:bodyPr>
            <a:noAutofit/>
          </a:bodyPr>
          <a:lstStyle/>
          <a:p>
            <a:r>
              <a:rPr lang="de-CH" sz="2400" b="1">
                <a:latin typeface="Arial" panose="020B0604020202020204" pitchFamily="34" charset="0"/>
                <a:cs typeface="Arial" panose="020B0604020202020204" pitchFamily="34" charset="0"/>
              </a:rPr>
              <a:t>Gesetzliche 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4C947-E167-4F6E-AD78-EBF248D72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53" y="4558588"/>
            <a:ext cx="3108696" cy="861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b="1">
                <a:latin typeface="Arial" panose="020B0604020202020204" pitchFamily="34" charset="0"/>
                <a:cs typeface="Arial" panose="020B0604020202020204" pitchFamily="34" charset="0"/>
              </a:rPr>
              <a:t>Bildungsverordnung</a:t>
            </a:r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vom 30. August 2019</a:t>
            </a:r>
          </a:p>
          <a:p>
            <a:pPr marL="0" indent="0">
              <a:buNone/>
            </a:pPr>
            <a:endParaRPr lang="de-CH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C11C40B-9F8B-4A83-BA16-343174592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35" y="1153297"/>
            <a:ext cx="2592320" cy="325394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08E0035-F497-4913-886E-4DD8B4031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982" y="1145060"/>
            <a:ext cx="2427259" cy="33116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EB258FC-D948-448B-9C2A-CC194AD9CA9C}"/>
              </a:ext>
            </a:extLst>
          </p:cNvPr>
          <p:cNvSpPr txBox="1">
            <a:spLocks/>
          </p:cNvSpPr>
          <p:nvPr/>
        </p:nvSpPr>
        <p:spPr>
          <a:xfrm>
            <a:off x="3456861" y="4566827"/>
            <a:ext cx="2696804" cy="845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2000" b="1">
                <a:latin typeface="Arial" panose="020B0604020202020204" pitchFamily="34" charset="0"/>
                <a:cs typeface="Arial" panose="020B0604020202020204" pitchFamily="34" charset="0"/>
              </a:rPr>
              <a:t>Bildungsplan</a:t>
            </a:r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sz="2000">
                <a:latin typeface="Arial" panose="020B0604020202020204" pitchFamily="34" charset="0"/>
                <a:cs typeface="Arial" panose="020B0604020202020204" pitchFamily="34" charset="0"/>
              </a:rPr>
              <a:t>vom 30. August 2019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792CE1E-693D-42F2-92F4-7D220015D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795" y="6060178"/>
            <a:ext cx="3781168" cy="5450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782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305D3-0197-44A6-A2A8-A3C94496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79" y="365127"/>
            <a:ext cx="11460499" cy="676690"/>
          </a:xfrm>
        </p:spPr>
        <p:txBody>
          <a:bodyPr>
            <a:noAutofit/>
          </a:bodyPr>
          <a:lstStyle/>
          <a:p>
            <a:r>
              <a:rPr lang="de-CH" sz="2400" b="1">
                <a:latin typeface="Arial" panose="020B0604020202020204" pitchFamily="34" charset="0"/>
                <a:cs typeface="Arial" panose="020B0604020202020204" pitchFamily="34" charset="0"/>
              </a:rPr>
              <a:t>Raumausstatter/in EFZ: Die wichtigsten Neuerungen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688E38AF-71AB-4A08-B58B-03DCF6DAC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434555"/>
              </p:ext>
            </p:extLst>
          </p:nvPr>
        </p:nvGraphicFramePr>
        <p:xfrm>
          <a:off x="587375" y="1341438"/>
          <a:ext cx="10822030" cy="333489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039068">
                  <a:extLst>
                    <a:ext uri="{9D8B030D-6E8A-4147-A177-3AD203B41FA5}">
                      <a16:colId xmlns:a16="http://schemas.microsoft.com/office/drawing/2014/main" val="3234401035"/>
                    </a:ext>
                  </a:extLst>
                </a:gridCol>
                <a:gridCol w="5782962">
                  <a:extLst>
                    <a:ext uri="{9D8B030D-6E8A-4147-A177-3AD203B41FA5}">
                      <a16:colId xmlns:a16="http://schemas.microsoft.com/office/drawing/2014/main" val="3483876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300"/>
                        </a:lnSpc>
                      </a:pPr>
                      <a:r>
                        <a:rPr lang="de-CH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Bisher: Innendekorateur EFZ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300"/>
                        </a:lnSpc>
                      </a:pPr>
                      <a:r>
                        <a:rPr lang="de-CH" sz="1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Neu: Raumausstatter EFZ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305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300"/>
                        </a:lnSpc>
                      </a:pPr>
                      <a:r>
                        <a:rPr lang="de-CH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 4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300"/>
                        </a:lnSpc>
                      </a:pPr>
                      <a:r>
                        <a:rPr lang="de-CH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 4 Jahre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281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300"/>
                        </a:lnSpc>
                      </a:pPr>
                      <a:endParaRPr lang="de-CH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300"/>
                        </a:lnSpc>
                      </a:pPr>
                      <a:r>
                        <a:rPr lang="de-CH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 ab 1. August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48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300"/>
                        </a:lnSpc>
                      </a:pPr>
                      <a:r>
                        <a:rPr lang="de-CH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Fachrichtungen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de-CH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Polstern, Bodenbelag, Montage, Vorhang, Sattlerei, Tapete</a:t>
                      </a:r>
                      <a:br>
                        <a:rPr lang="de-CH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de-CH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300"/>
                        </a:lnSpc>
                      </a:pPr>
                      <a:r>
                        <a:rPr lang="de-CH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Keine Fachrichtungen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991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300"/>
                        </a:lnSpc>
                      </a:pPr>
                      <a:r>
                        <a:rPr lang="de-CH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Tage üK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300"/>
                        </a:lnSpc>
                      </a:pPr>
                      <a:r>
                        <a:rPr lang="de-CH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Tage üK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547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300"/>
                        </a:lnSpc>
                      </a:pPr>
                      <a:r>
                        <a:rPr lang="de-CH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Schule: Tageskurse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300"/>
                        </a:lnSpc>
                      </a:pPr>
                      <a:r>
                        <a:rPr lang="de-CH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Schule: Blockkurse in Solothurn und Vevey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1259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9354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305D3-0197-44A6-A2A8-A3C94496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79" y="365127"/>
            <a:ext cx="11460499" cy="676690"/>
          </a:xfrm>
        </p:spPr>
        <p:txBody>
          <a:bodyPr>
            <a:noAutofit/>
          </a:bodyPr>
          <a:lstStyle/>
          <a:p>
            <a:r>
              <a:rPr lang="de-CH" sz="2400" b="1">
                <a:latin typeface="Arial" panose="020B0604020202020204" pitchFamily="34" charset="0"/>
                <a:cs typeface="Arial" panose="020B0604020202020204" pitchFamily="34" charset="0"/>
              </a:rPr>
              <a:t>Raumausstatterin/Raumausstatter EFZ: Berufsbild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4C947-E167-4F6E-AD78-EBF248D72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91" y="1337595"/>
            <a:ext cx="7587933" cy="1611552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de-CH" sz="1800">
                <a:latin typeface="Arial" panose="020B0604020202020204" pitchFamily="34" charset="0"/>
                <a:cs typeface="Arial" panose="020B0604020202020204" pitchFamily="34" charset="0"/>
              </a:rPr>
              <a:t>RA statten Innen- und Aussenräume in modernen und in historischen Gebäuden aus und führen individuelle Projekte nach Wunsch der Kundinnen und Kunden in den Bereichen Möbel, Boden, Wand und Decke aus.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71E78E-26C5-4DE9-9E09-152AFE3C3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3081130"/>
            <a:ext cx="4231267" cy="3776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348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305D3-0197-44A6-A2A8-A3C94496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79" y="365127"/>
            <a:ext cx="11460499" cy="676690"/>
          </a:xfrm>
        </p:spPr>
        <p:txBody>
          <a:bodyPr>
            <a:noAutofit/>
          </a:bodyPr>
          <a:lstStyle/>
          <a:p>
            <a:r>
              <a:rPr lang="de-CH" sz="2400" b="1">
                <a:latin typeface="Arial" panose="020B0604020202020204" pitchFamily="34" charset="0"/>
                <a:cs typeface="Arial" panose="020B0604020202020204" pitchFamily="34" charset="0"/>
              </a:rPr>
              <a:t>Raumausstatterin/Raumausstatter EFZ: Berufsbild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4C947-E167-4F6E-AD78-EBF248D72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91" y="1337595"/>
            <a:ext cx="7606555" cy="1619790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de-CH" sz="1800">
                <a:latin typeface="Arial" panose="020B0604020202020204" pitchFamily="34" charset="0"/>
                <a:cs typeface="Arial" panose="020B0604020202020204" pitchFamily="34" charset="0"/>
              </a:rPr>
              <a:t>RA arbeiten mit einer Vielzahl von Materialien und mit spezifischen Werkzeugen; sie verfügen über technisches Verständnis und handwerkliches Geschick, arbeiten exakt und sorgfältig und stellen damit eine hohe Qualität ihrer Arbeitsergebnisse sicher.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5B8A6F1-D042-480E-B188-535596F45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18" y="3220995"/>
            <a:ext cx="6625372" cy="3637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518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305D3-0197-44A6-A2A8-A3C94496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79" y="365127"/>
            <a:ext cx="11460499" cy="676690"/>
          </a:xfrm>
        </p:spPr>
        <p:txBody>
          <a:bodyPr>
            <a:noAutofit/>
          </a:bodyPr>
          <a:lstStyle/>
          <a:p>
            <a:r>
              <a:rPr lang="de-CH" sz="2400" b="1">
                <a:latin typeface="Arial" panose="020B0604020202020204" pitchFamily="34" charset="0"/>
                <a:cs typeface="Arial" panose="020B0604020202020204" pitchFamily="34" charset="0"/>
              </a:rPr>
              <a:t>Raumausstatterin/Raumausstatter EFZ: Berufsbild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4C947-E167-4F6E-AD78-EBF248D72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91" y="1337595"/>
            <a:ext cx="7587934" cy="1331464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de-CH" sz="1800">
                <a:latin typeface="Arial" panose="020B0604020202020204" pitchFamily="34" charset="0"/>
                <a:cs typeface="Arial" panose="020B0604020202020204" pitchFamily="34" charset="0"/>
              </a:rPr>
              <a:t>RA zeichnen sich aus durch räumliches und gestalterisches Vorstellungsvermögen, ein ästhetisches Bewusstsein und ein Verständnis für stilgerechte, hochwertige und dekoraktive Materialien.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3403728-0B41-4980-8A10-FA44D52E2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3429001"/>
            <a:ext cx="7290733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0853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305D3-0197-44A6-A2A8-A3C94496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79" y="365127"/>
            <a:ext cx="11460499" cy="676690"/>
          </a:xfrm>
        </p:spPr>
        <p:txBody>
          <a:bodyPr>
            <a:noAutofit/>
          </a:bodyPr>
          <a:lstStyle/>
          <a:p>
            <a:r>
              <a:rPr lang="de-CH" sz="2400" b="1">
                <a:latin typeface="Arial" panose="020B0604020202020204" pitchFamily="34" charset="0"/>
                <a:cs typeface="Arial" panose="020B0604020202020204" pitchFamily="34" charset="0"/>
              </a:rPr>
              <a:t>Raumausstatterin/Raumausstatter EFZ: Berufsbild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4C947-E167-4F6E-AD78-EBF248D72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191" y="1337595"/>
            <a:ext cx="7587934" cy="1257324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de-CH" sz="1800">
                <a:latin typeface="Arial" panose="020B0604020202020204" pitchFamily="34" charset="0"/>
                <a:cs typeface="Arial" panose="020B0604020202020204" pitchFamily="34" charset="0"/>
              </a:rPr>
              <a:t>RA arbeiten selbstständig und eigenverantwortlich; sie sind flexibel, teamfähig und arbeiten mit Lieferanten und anderen Handwerksberufen ergebnisorientiert zusammen.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BD1064C-BB52-4E1A-BEEE-F04856847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3209925"/>
            <a:ext cx="6657975" cy="3648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84436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" val="f5D4U6oX"/>
  <p:tag name="ARTICULATE_SLIDE_COUNT" val="2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607</Words>
  <Application>Microsoft Office PowerPoint</Application>
  <PresentationFormat>Breitbild</PresentationFormat>
  <Paragraphs>139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Raumausstatterin/Raumausstatter EFZ</vt:lpstr>
      <vt:lpstr>Agenda</vt:lpstr>
      <vt:lpstr>PowerPoint-Präsentation</vt:lpstr>
      <vt:lpstr>Gesetzliche Grundlagen</vt:lpstr>
      <vt:lpstr>Raumausstatter/in EFZ: Die wichtigsten Neuerungen</vt:lpstr>
      <vt:lpstr>Raumausstatterin/Raumausstatter EFZ: Berufsbild</vt:lpstr>
      <vt:lpstr>Raumausstatterin/Raumausstatter EFZ: Berufsbild</vt:lpstr>
      <vt:lpstr>Raumausstatterin/Raumausstatter EFZ: Berufsbild</vt:lpstr>
      <vt:lpstr>Raumausstatterin/Raumausstatter EFZ: Berufsbild</vt:lpstr>
      <vt:lpstr>Raumausstatterin/Raumausstatter EFZ: Berufsbild</vt:lpstr>
      <vt:lpstr>Handlungskompetenzbereiche</vt:lpstr>
      <vt:lpstr>Ausbildung im Betrieb</vt:lpstr>
      <vt:lpstr>Ausbildung an der Berufsfachschule</vt:lpstr>
      <vt:lpstr>Ausbildung in überbetrieblichen Kursen</vt:lpstr>
      <vt:lpstr>Ausbildung in überbetrieblichen Kursen</vt:lpstr>
      <vt:lpstr>Lernende auszubilden lohnt sich!</vt:lpstr>
      <vt:lpstr>Fragen und Antworten</vt:lpstr>
      <vt:lpstr>Zeitplan</vt:lpstr>
      <vt:lpstr>Weitere Informationen</vt:lpstr>
      <vt:lpstr>Diskussion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Vorstandssitzung</dc:title>
  <dc:creator>Fredi Schneider</dc:creator>
  <cp:lastModifiedBy>Fredi Schneider</cp:lastModifiedBy>
  <cp:revision>63</cp:revision>
  <dcterms:created xsi:type="dcterms:W3CDTF">2019-01-27T07:12:28Z</dcterms:created>
  <dcterms:modified xsi:type="dcterms:W3CDTF">2019-09-18T04:55:10Z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0654883F-7039-467F-94FC-026DAF346EA9</vt:lpwstr>
  </property>
  <property fmtid="{D5CDD505-2E9C-101B-9397-08002B2CF9AE}" pid="3" name="ArticulatePath">
    <vt:lpwstr>RA_WT_Vorstandssitzung</vt:lpwstr>
  </property>
</Properties>
</file>