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1.xml" ContentType="application/vnd.openxmlformats-officedocument.presentationml.notesSlide+xml"/>
  <Override PartName="/ppt/tags/tag31.xml" ContentType="application/vnd.openxmlformats-officedocument.presentationml.tags+xml"/>
  <Override PartName="/ppt/notesSlides/notesSlide22.xml" ContentType="application/vnd.openxmlformats-officedocument.presentationml.notesSlide+xml"/>
  <Override PartName="/ppt/tags/tag32.xml" ContentType="application/vnd.openxmlformats-officedocument.presentationml.tags+xml"/>
  <Override PartName="/ppt/notesSlides/notesSlide23.xml" ContentType="application/vnd.openxmlformats-officedocument.presentationml.notesSlide+xml"/>
  <Override PartName="/ppt/tags/tag33.xml" ContentType="application/vnd.openxmlformats-officedocument.presentationml.tags+xml"/>
  <Override PartName="/ppt/notesSlides/notesSlide24.xml" ContentType="application/vnd.openxmlformats-officedocument.presentationml.notesSlide+xml"/>
  <Override PartName="/ppt/tags/tag34.xml" ContentType="application/vnd.openxmlformats-officedocument.presentationml.tags+xml"/>
  <Override PartName="/ppt/notesSlides/notesSlide25.xml" ContentType="application/vnd.openxmlformats-officedocument.presentationml.notesSlide+xml"/>
  <Override PartName="/ppt/tags/tag35.xml" ContentType="application/vnd.openxmlformats-officedocument.presentationml.tags+xml"/>
  <Override PartName="/ppt/notesSlides/notesSlide26.xml" ContentType="application/vnd.openxmlformats-officedocument.presentationml.notesSlide+xml"/>
  <Override PartName="/ppt/tags/tag36.xml" ContentType="application/vnd.openxmlformats-officedocument.presentationml.tags+xml"/>
  <Override PartName="/ppt/notesSlides/notesSlide27.xml" ContentType="application/vnd.openxmlformats-officedocument.presentationml.notesSlide+xml"/>
  <Override PartName="/ppt/tags/tag37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8.xml" ContentType="application/vnd.openxmlformats-officedocument.presentationml.tags+xml"/>
  <Override PartName="/ppt/notesSlides/notesSlide29.xml" ContentType="application/vnd.openxmlformats-officedocument.presentationml.notesSlide+xml"/>
  <Override PartName="/ppt/tags/tag39.xml" ContentType="application/vnd.openxmlformats-officedocument.presentationml.tags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0.xml" ContentType="application/vnd.openxmlformats-officedocument.presentationml.tags+xml"/>
  <Override PartName="/ppt/notesSlides/notesSlide31.xml" ContentType="application/vnd.openxmlformats-officedocument.presentationml.notesSlide+xml"/>
  <Override PartName="/ppt/tags/tag41.xml" ContentType="application/vnd.openxmlformats-officedocument.presentationml.tags+xml"/>
  <Override PartName="/ppt/notesSlides/notesSlide32.xml" ContentType="application/vnd.openxmlformats-officedocument.presentationml.notesSlide+xml"/>
  <Override PartName="/ppt/tags/tag42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2"/>
  </p:notesMasterIdLst>
  <p:sldIdLst>
    <p:sldId id="259" r:id="rId3"/>
    <p:sldId id="319" r:id="rId4"/>
    <p:sldId id="300" r:id="rId5"/>
    <p:sldId id="320" r:id="rId6"/>
    <p:sldId id="333" r:id="rId7"/>
    <p:sldId id="334" r:id="rId8"/>
    <p:sldId id="336" r:id="rId9"/>
    <p:sldId id="335" r:id="rId10"/>
    <p:sldId id="342" r:id="rId11"/>
    <p:sldId id="343" r:id="rId12"/>
    <p:sldId id="344" r:id="rId13"/>
    <p:sldId id="345" r:id="rId14"/>
    <p:sldId id="346" r:id="rId15"/>
    <p:sldId id="350" r:id="rId16"/>
    <p:sldId id="326" r:id="rId17"/>
    <p:sldId id="327" r:id="rId18"/>
    <p:sldId id="328" r:id="rId19"/>
    <p:sldId id="329" r:id="rId20"/>
    <p:sldId id="330" r:id="rId21"/>
    <p:sldId id="347" r:id="rId22"/>
    <p:sldId id="258" r:id="rId23"/>
    <p:sldId id="351" r:id="rId24"/>
    <p:sldId id="352" r:id="rId25"/>
    <p:sldId id="353" r:id="rId26"/>
    <p:sldId id="354" r:id="rId27"/>
    <p:sldId id="355" r:id="rId28"/>
    <p:sldId id="314" r:id="rId29"/>
    <p:sldId id="348" r:id="rId30"/>
    <p:sldId id="306" r:id="rId31"/>
    <p:sldId id="274" r:id="rId32"/>
    <p:sldId id="349" r:id="rId33"/>
    <p:sldId id="309" r:id="rId34"/>
    <p:sldId id="304" r:id="rId35"/>
    <p:sldId id="317" r:id="rId36"/>
    <p:sldId id="311" r:id="rId37"/>
    <p:sldId id="318" r:id="rId38"/>
    <p:sldId id="273" r:id="rId39"/>
    <p:sldId id="290" r:id="rId40"/>
    <p:sldId id="287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0" userDrawn="1">
          <p15:clr>
            <a:srgbClr val="A4A3A4"/>
          </p15:clr>
        </p15:guide>
        <p15:guide id="3" pos="370" userDrawn="1">
          <p15:clr>
            <a:srgbClr val="A4A3A4"/>
          </p15:clr>
        </p15:guide>
        <p15:guide id="4" orient="horz" pos="527" userDrawn="1">
          <p15:clr>
            <a:srgbClr val="A4A3A4"/>
          </p15:clr>
        </p15:guide>
        <p15:guide id="5" orient="horz" pos="867" userDrawn="1">
          <p15:clr>
            <a:srgbClr val="A4A3A4"/>
          </p15:clr>
        </p15:guide>
        <p15:guide id="6" orient="horz" pos="3816" userDrawn="1">
          <p15:clr>
            <a:srgbClr val="A4A3A4"/>
          </p15:clr>
        </p15:guide>
        <p15:guide id="7" orient="horz" pos="4133" userDrawn="1">
          <p15:clr>
            <a:srgbClr val="A4A3A4"/>
          </p15:clr>
        </p15:guide>
        <p15:guide id="8" pos="5110" userDrawn="1">
          <p15:clr>
            <a:srgbClr val="A4A3A4"/>
          </p15:clr>
        </p15:guide>
        <p15:guide id="9" orient="horz" pos="640" userDrawn="1">
          <p15:clr>
            <a:srgbClr val="A4A3A4"/>
          </p15:clr>
        </p15:guide>
        <p15:guide id="10" orient="horz" pos="10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93641" autoAdjust="0"/>
  </p:normalViewPr>
  <p:slideViewPr>
    <p:cSldViewPr snapToGrid="0" showGuides="1">
      <p:cViewPr>
        <p:scale>
          <a:sx n="50" d="100"/>
          <a:sy n="50" d="100"/>
        </p:scale>
        <p:origin x="3060" y="1578"/>
      </p:cViewPr>
      <p:guideLst>
        <p:guide orient="horz" pos="2160"/>
        <p:guide pos="3900"/>
        <p:guide pos="370"/>
        <p:guide orient="horz" pos="527"/>
        <p:guide orient="horz" pos="867"/>
        <p:guide orient="horz" pos="3816"/>
        <p:guide orient="horz" pos="4133"/>
        <p:guide pos="5110"/>
        <p:guide orient="horz" pos="640"/>
        <p:guide orient="horz" pos="10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0F-42FF-946A-9CBA2D5463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0F-42FF-946A-9CBA2D54634F}"/>
              </c:ext>
            </c:extLst>
          </c:dPt>
          <c:cat>
            <c:strRef>
              <c:f>Tabelle1!$A$2:$A$3</c:f>
              <c:strCache>
                <c:ptCount val="2"/>
                <c:pt idx="0">
                  <c:v>Lehrbetrieb</c:v>
                </c:pt>
                <c:pt idx="1">
                  <c:v>Partnerbetrieb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F-410C-B1CF-9C09C2FAB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C5-4789-B6F4-14EF5D4F62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C5-4789-B6F4-14EF5D4F62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C5-4789-B6F4-14EF5D4F62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C5-4789-B6F4-14EF5D4F6202}"/>
              </c:ext>
            </c:extLst>
          </c:dPt>
          <c:cat>
            <c:strRef>
              <c:f>Tabelle1!$A$2:$A$5</c:f>
              <c:strCache>
                <c:ptCount val="4"/>
                <c:pt idx="0">
                  <c:v>Lehrbetrieb</c:v>
                </c:pt>
                <c:pt idx="1">
                  <c:v>Partnerbetrieb 1</c:v>
                </c:pt>
                <c:pt idx="2">
                  <c:v>Partnerbetrieb 2</c:v>
                </c:pt>
                <c:pt idx="3">
                  <c:v>Partnerbetrieb 3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55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F-410C-B1CF-9C09C2FAB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7C7C8-9496-4D33-9EE8-75DFAFC89D1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de-CH"/>
        </a:p>
      </dgm:t>
    </dgm:pt>
    <dgm:pt modelId="{1B704949-5675-4E03-BBEC-AFA499337788}">
      <dgm:prSet phldrT="[Text]" custT="1"/>
      <dgm:spPr>
        <a:xfrm rot="16200000">
          <a:off x="-796792" y="1289510"/>
          <a:ext cx="4361057" cy="2765346"/>
        </a:xfrm>
        <a:prstGeom prst="flowChartManualOperation">
          <a:avLst/>
        </a:prstGeom>
        <a:solidFill>
          <a:srgbClr val="DA1F28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Berufsfachschule</a:t>
          </a:r>
        </a:p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Daniel Zaugg</a:t>
          </a:r>
        </a:p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&gt; Foyer (Untergeschoss)</a:t>
          </a:r>
        </a:p>
      </dgm:t>
    </dgm:pt>
    <dgm:pt modelId="{0E4EC64F-AFE8-49A7-A7D3-74F6C02038CA}" type="parTrans" cxnId="{C0B9FB7D-706C-4608-8011-5931BAF9B8E0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676E33-88CF-4344-A5BF-2DFB194F31EF}" type="sibTrans" cxnId="{C0B9FB7D-706C-4608-8011-5931BAF9B8E0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D372B0-1FFE-45D9-8FA6-60B2021DD8A5}">
      <dgm:prSet phldrT="[Text]" custT="1"/>
      <dgm:spPr>
        <a:xfrm rot="16200000">
          <a:off x="1684300" y="1289510"/>
          <a:ext cx="5344368" cy="2765346"/>
        </a:xfrm>
        <a:prstGeom prst="flowChartManualOperation">
          <a:avLst/>
        </a:prstGeom>
        <a:solidFill>
          <a:srgbClr val="39639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de-CH" sz="20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de-CH" sz="2000" b="1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üK</a:t>
          </a:r>
          <a:endParaRPr lang="de-CH" sz="20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Walter Pretelli</a:t>
          </a:r>
        </a:p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&gt; Foyer (vor der Aula)</a:t>
          </a:r>
        </a:p>
        <a:p>
          <a:endParaRPr lang="de-CH" sz="20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628973C-8564-4E4A-A109-560BC31679FF}" type="parTrans" cxnId="{5FD1F73F-55A9-4B66-8502-59F487617B92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AB2369-6760-427A-BD18-66157C6892C6}" type="sibTrans" cxnId="{5FD1F73F-55A9-4B66-8502-59F487617B92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387233-D004-4E37-8A10-699C072919FD}">
      <dgm:prSet phldrT="[Text]" custT="1"/>
      <dgm:spPr>
        <a:xfrm rot="16200000">
          <a:off x="5148729" y="1289510"/>
          <a:ext cx="4361004" cy="2765346"/>
        </a:xfrm>
        <a:prstGeom prst="flowChartManualOperation">
          <a:avLst/>
        </a:prstGeom>
        <a:solidFill>
          <a:srgbClr val="008000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Betrieb</a:t>
          </a:r>
        </a:p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Mirco Kurt</a:t>
          </a:r>
        </a:p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&gt; Aula</a:t>
          </a:r>
        </a:p>
      </dgm:t>
    </dgm:pt>
    <dgm:pt modelId="{FEC32B24-D16B-4175-9062-E53AA6B76ED0}" type="parTrans" cxnId="{6ECFEE25-F5B7-49BD-86FF-DEF8C70E7A2F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5681A8-F2A4-4A50-90F9-59C73D479435}" type="sibTrans" cxnId="{6ECFEE25-F5B7-49BD-86FF-DEF8C70E7A2F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E610CD-B464-4F20-9922-3DF3DA0E1A62}" type="pres">
      <dgm:prSet presAssocID="{2FF7C7C8-9496-4D33-9EE8-75DFAFC89D18}" presName="Name0" presStyleCnt="0">
        <dgm:presLayoutVars>
          <dgm:dir/>
          <dgm:resizeHandles val="exact"/>
        </dgm:presLayoutVars>
      </dgm:prSet>
      <dgm:spPr/>
    </dgm:pt>
    <dgm:pt modelId="{7699BBFA-692C-4826-8C70-AF3387E98E56}" type="pres">
      <dgm:prSet presAssocID="{1B704949-5675-4E03-BBEC-AFA499337788}" presName="node" presStyleLbl="node1" presStyleIdx="0" presStyleCnt="3" custScaleY="98165" custLinFactNeighborY="0">
        <dgm:presLayoutVars>
          <dgm:bulletEnabled val="1"/>
        </dgm:presLayoutVars>
      </dgm:prSet>
      <dgm:spPr/>
    </dgm:pt>
    <dgm:pt modelId="{911092BE-7D07-4B7D-B6FD-0680F2709ECC}" type="pres">
      <dgm:prSet presAssocID="{85676E33-88CF-4344-A5BF-2DFB194F31EF}" presName="sibTrans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EFD4C4FF-6059-4D37-BD08-81C8095E08BA}" type="pres">
      <dgm:prSet presAssocID="{ECD372B0-1FFE-45D9-8FA6-60B2021DD8A5}" presName="node" presStyleLbl="node1" presStyleIdx="1" presStyleCnt="3">
        <dgm:presLayoutVars>
          <dgm:bulletEnabled val="1"/>
        </dgm:presLayoutVars>
      </dgm:prSet>
      <dgm:spPr/>
    </dgm:pt>
    <dgm:pt modelId="{363964B3-189E-4E87-835B-D7CF1F5BA9D8}" type="pres">
      <dgm:prSet presAssocID="{9EAB2369-6760-427A-BD18-66157C6892C6}" presName="sibTrans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3DD3423-9455-49C5-90BC-E87430DF6D52}" type="pres">
      <dgm:prSet presAssocID="{8E387233-D004-4E37-8A10-699C072919FD}" presName="node" presStyleLbl="node1" presStyleIdx="2" presStyleCnt="3" custScaleY="98762">
        <dgm:presLayoutVars>
          <dgm:bulletEnabled val="1"/>
        </dgm:presLayoutVars>
      </dgm:prSet>
      <dgm:spPr/>
    </dgm:pt>
  </dgm:ptLst>
  <dgm:cxnLst>
    <dgm:cxn modelId="{C8D1B20B-9D9B-4700-A09C-BB029A827EDD}" type="presOf" srcId="{2FF7C7C8-9496-4D33-9EE8-75DFAFC89D18}" destId="{24E610CD-B464-4F20-9922-3DF3DA0E1A62}" srcOrd="0" destOrd="0" presId="urn:microsoft.com/office/officeart/2005/8/layout/hList6"/>
    <dgm:cxn modelId="{6ECFEE25-F5B7-49BD-86FF-DEF8C70E7A2F}" srcId="{2FF7C7C8-9496-4D33-9EE8-75DFAFC89D18}" destId="{8E387233-D004-4E37-8A10-699C072919FD}" srcOrd="2" destOrd="0" parTransId="{FEC32B24-D16B-4175-9062-E53AA6B76ED0}" sibTransId="{545681A8-F2A4-4A50-90F9-59C73D479435}"/>
    <dgm:cxn modelId="{1A9C1728-7DE8-45F4-BD36-E873D8DF6DA8}" type="presOf" srcId="{ECD372B0-1FFE-45D9-8FA6-60B2021DD8A5}" destId="{EFD4C4FF-6059-4D37-BD08-81C8095E08BA}" srcOrd="0" destOrd="0" presId="urn:microsoft.com/office/officeart/2005/8/layout/hList6"/>
    <dgm:cxn modelId="{5FD1F73F-55A9-4B66-8502-59F487617B92}" srcId="{2FF7C7C8-9496-4D33-9EE8-75DFAFC89D18}" destId="{ECD372B0-1FFE-45D9-8FA6-60B2021DD8A5}" srcOrd="1" destOrd="0" parTransId="{9628973C-8564-4E4A-A109-560BC31679FF}" sibTransId="{9EAB2369-6760-427A-BD18-66157C6892C6}"/>
    <dgm:cxn modelId="{C0B9FB7D-706C-4608-8011-5931BAF9B8E0}" srcId="{2FF7C7C8-9496-4D33-9EE8-75DFAFC89D18}" destId="{1B704949-5675-4E03-BBEC-AFA499337788}" srcOrd="0" destOrd="0" parTransId="{0E4EC64F-AFE8-49A7-A7D3-74F6C02038CA}" sibTransId="{85676E33-88CF-4344-A5BF-2DFB194F31EF}"/>
    <dgm:cxn modelId="{8024EDA9-4A22-4F44-91FA-2B51D320AC31}" type="presOf" srcId="{8E387233-D004-4E37-8A10-699C072919FD}" destId="{93DD3423-9455-49C5-90BC-E87430DF6D52}" srcOrd="0" destOrd="0" presId="urn:microsoft.com/office/officeart/2005/8/layout/hList6"/>
    <dgm:cxn modelId="{5A7B77AA-F289-4314-A318-B09BAEA4A1FA}" type="presOf" srcId="{1B704949-5675-4E03-BBEC-AFA499337788}" destId="{7699BBFA-692C-4826-8C70-AF3387E98E56}" srcOrd="0" destOrd="0" presId="urn:microsoft.com/office/officeart/2005/8/layout/hList6"/>
    <dgm:cxn modelId="{345EE4E2-5EFA-466F-ABCB-ABBFC3AD5233}" type="presParOf" srcId="{24E610CD-B464-4F20-9922-3DF3DA0E1A62}" destId="{7699BBFA-692C-4826-8C70-AF3387E98E56}" srcOrd="0" destOrd="0" presId="urn:microsoft.com/office/officeart/2005/8/layout/hList6"/>
    <dgm:cxn modelId="{64CD3C63-EC23-4DA4-8124-6483F883FF06}" type="presParOf" srcId="{24E610CD-B464-4F20-9922-3DF3DA0E1A62}" destId="{911092BE-7D07-4B7D-B6FD-0680F2709ECC}" srcOrd="1" destOrd="0" presId="urn:microsoft.com/office/officeart/2005/8/layout/hList6"/>
    <dgm:cxn modelId="{72CAAA2B-7D0C-4822-99EC-FFEC3128B715}" type="presParOf" srcId="{24E610CD-B464-4F20-9922-3DF3DA0E1A62}" destId="{EFD4C4FF-6059-4D37-BD08-81C8095E08BA}" srcOrd="2" destOrd="0" presId="urn:microsoft.com/office/officeart/2005/8/layout/hList6"/>
    <dgm:cxn modelId="{8001373C-4854-401D-A14D-86328E5FBF72}" type="presParOf" srcId="{24E610CD-B464-4F20-9922-3DF3DA0E1A62}" destId="{363964B3-189E-4E87-835B-D7CF1F5BA9D8}" srcOrd="3" destOrd="0" presId="urn:microsoft.com/office/officeart/2005/8/layout/hList6"/>
    <dgm:cxn modelId="{C6C762A6-65C6-4547-A017-A9B7FC8ABC8C}" type="presParOf" srcId="{24E610CD-B464-4F20-9922-3DF3DA0E1A62}" destId="{93DD3423-9455-49C5-90BC-E87430DF6D5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F7C7C8-9496-4D33-9EE8-75DFAFC89D1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de-CH"/>
        </a:p>
      </dgm:t>
    </dgm:pt>
    <dgm:pt modelId="{1B704949-5675-4E03-BBEC-AFA499337788}">
      <dgm:prSet phldrT="[Text]" custT="1"/>
      <dgm:spPr>
        <a:xfrm rot="16200000">
          <a:off x="-796792" y="1289510"/>
          <a:ext cx="4361057" cy="2765346"/>
        </a:xfrm>
        <a:prstGeom prst="flowChartManualOperation">
          <a:avLst/>
        </a:prstGeom>
        <a:solidFill>
          <a:srgbClr val="DA1F28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Berufsfachschule</a:t>
          </a:r>
        </a:p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Daniel Zaugg</a:t>
          </a:r>
        </a:p>
      </dgm:t>
    </dgm:pt>
    <dgm:pt modelId="{0E4EC64F-AFE8-49A7-A7D3-74F6C02038CA}" type="parTrans" cxnId="{C0B9FB7D-706C-4608-8011-5931BAF9B8E0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676E33-88CF-4344-A5BF-2DFB194F31EF}" type="sibTrans" cxnId="{C0B9FB7D-706C-4608-8011-5931BAF9B8E0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D372B0-1FFE-45D9-8FA6-60B2021DD8A5}">
      <dgm:prSet phldrT="[Text]" custT="1"/>
      <dgm:spPr>
        <a:xfrm rot="16200000">
          <a:off x="1684300" y="1289510"/>
          <a:ext cx="5344368" cy="2765346"/>
        </a:xfrm>
        <a:prstGeom prst="flowChartManualOperation">
          <a:avLst/>
        </a:prstGeom>
        <a:solidFill>
          <a:srgbClr val="39639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de-CH" sz="20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de-CH" sz="2000" b="1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üK</a:t>
          </a:r>
          <a:endParaRPr lang="de-CH" sz="20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Walter Pretelli</a:t>
          </a:r>
        </a:p>
        <a:p>
          <a:endParaRPr lang="de-CH" sz="20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628973C-8564-4E4A-A109-560BC31679FF}" type="parTrans" cxnId="{5FD1F73F-55A9-4B66-8502-59F487617B92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AB2369-6760-427A-BD18-66157C6892C6}" type="sibTrans" cxnId="{5FD1F73F-55A9-4B66-8502-59F487617B92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387233-D004-4E37-8A10-699C072919FD}">
      <dgm:prSet phldrT="[Text]" custT="1"/>
      <dgm:spPr>
        <a:xfrm rot="16200000">
          <a:off x="5148729" y="1289510"/>
          <a:ext cx="4361004" cy="2765346"/>
        </a:xfrm>
        <a:prstGeom prst="flowChartManualOperation">
          <a:avLst/>
        </a:prstGeom>
        <a:solidFill>
          <a:srgbClr val="008000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Betrieb</a:t>
          </a:r>
        </a:p>
        <a:p>
          <a:r>
            <a:rPr lang="de-CH" sz="20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Mirco Kurt</a:t>
          </a:r>
        </a:p>
      </dgm:t>
    </dgm:pt>
    <dgm:pt modelId="{FEC32B24-D16B-4175-9062-E53AA6B76ED0}" type="parTrans" cxnId="{6ECFEE25-F5B7-49BD-86FF-DEF8C70E7A2F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5681A8-F2A4-4A50-90F9-59C73D479435}" type="sibTrans" cxnId="{6ECFEE25-F5B7-49BD-86FF-DEF8C70E7A2F}">
      <dgm:prSet/>
      <dgm:spPr/>
      <dgm:t>
        <a:bodyPr/>
        <a:lstStyle/>
        <a:p>
          <a:endParaRPr lang="de-CH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E610CD-B464-4F20-9922-3DF3DA0E1A62}" type="pres">
      <dgm:prSet presAssocID="{2FF7C7C8-9496-4D33-9EE8-75DFAFC89D18}" presName="Name0" presStyleCnt="0">
        <dgm:presLayoutVars>
          <dgm:dir/>
          <dgm:resizeHandles val="exact"/>
        </dgm:presLayoutVars>
      </dgm:prSet>
      <dgm:spPr/>
    </dgm:pt>
    <dgm:pt modelId="{7699BBFA-692C-4826-8C70-AF3387E98E56}" type="pres">
      <dgm:prSet presAssocID="{1B704949-5675-4E03-BBEC-AFA499337788}" presName="node" presStyleLbl="node1" presStyleIdx="0" presStyleCnt="3" custScaleY="98165" custLinFactNeighborY="0">
        <dgm:presLayoutVars>
          <dgm:bulletEnabled val="1"/>
        </dgm:presLayoutVars>
      </dgm:prSet>
      <dgm:spPr/>
    </dgm:pt>
    <dgm:pt modelId="{911092BE-7D07-4B7D-B6FD-0680F2709ECC}" type="pres">
      <dgm:prSet presAssocID="{85676E33-88CF-4344-A5BF-2DFB194F31EF}" presName="sibTrans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EFD4C4FF-6059-4D37-BD08-81C8095E08BA}" type="pres">
      <dgm:prSet presAssocID="{ECD372B0-1FFE-45D9-8FA6-60B2021DD8A5}" presName="node" presStyleLbl="node1" presStyleIdx="1" presStyleCnt="3">
        <dgm:presLayoutVars>
          <dgm:bulletEnabled val="1"/>
        </dgm:presLayoutVars>
      </dgm:prSet>
      <dgm:spPr/>
    </dgm:pt>
    <dgm:pt modelId="{363964B3-189E-4E87-835B-D7CF1F5BA9D8}" type="pres">
      <dgm:prSet presAssocID="{9EAB2369-6760-427A-BD18-66157C6892C6}" presName="sibTrans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3DD3423-9455-49C5-90BC-E87430DF6D52}" type="pres">
      <dgm:prSet presAssocID="{8E387233-D004-4E37-8A10-699C072919FD}" presName="node" presStyleLbl="node1" presStyleIdx="2" presStyleCnt="3" custScaleY="98762">
        <dgm:presLayoutVars>
          <dgm:bulletEnabled val="1"/>
        </dgm:presLayoutVars>
      </dgm:prSet>
      <dgm:spPr/>
    </dgm:pt>
  </dgm:ptLst>
  <dgm:cxnLst>
    <dgm:cxn modelId="{C8D1B20B-9D9B-4700-A09C-BB029A827EDD}" type="presOf" srcId="{2FF7C7C8-9496-4D33-9EE8-75DFAFC89D18}" destId="{24E610CD-B464-4F20-9922-3DF3DA0E1A62}" srcOrd="0" destOrd="0" presId="urn:microsoft.com/office/officeart/2005/8/layout/hList6"/>
    <dgm:cxn modelId="{6ECFEE25-F5B7-49BD-86FF-DEF8C70E7A2F}" srcId="{2FF7C7C8-9496-4D33-9EE8-75DFAFC89D18}" destId="{8E387233-D004-4E37-8A10-699C072919FD}" srcOrd="2" destOrd="0" parTransId="{FEC32B24-D16B-4175-9062-E53AA6B76ED0}" sibTransId="{545681A8-F2A4-4A50-90F9-59C73D479435}"/>
    <dgm:cxn modelId="{1A9C1728-7DE8-45F4-BD36-E873D8DF6DA8}" type="presOf" srcId="{ECD372B0-1FFE-45D9-8FA6-60B2021DD8A5}" destId="{EFD4C4FF-6059-4D37-BD08-81C8095E08BA}" srcOrd="0" destOrd="0" presId="urn:microsoft.com/office/officeart/2005/8/layout/hList6"/>
    <dgm:cxn modelId="{5FD1F73F-55A9-4B66-8502-59F487617B92}" srcId="{2FF7C7C8-9496-4D33-9EE8-75DFAFC89D18}" destId="{ECD372B0-1FFE-45D9-8FA6-60B2021DD8A5}" srcOrd="1" destOrd="0" parTransId="{9628973C-8564-4E4A-A109-560BC31679FF}" sibTransId="{9EAB2369-6760-427A-BD18-66157C6892C6}"/>
    <dgm:cxn modelId="{C0B9FB7D-706C-4608-8011-5931BAF9B8E0}" srcId="{2FF7C7C8-9496-4D33-9EE8-75DFAFC89D18}" destId="{1B704949-5675-4E03-BBEC-AFA499337788}" srcOrd="0" destOrd="0" parTransId="{0E4EC64F-AFE8-49A7-A7D3-74F6C02038CA}" sibTransId="{85676E33-88CF-4344-A5BF-2DFB194F31EF}"/>
    <dgm:cxn modelId="{8024EDA9-4A22-4F44-91FA-2B51D320AC31}" type="presOf" srcId="{8E387233-D004-4E37-8A10-699C072919FD}" destId="{93DD3423-9455-49C5-90BC-E87430DF6D52}" srcOrd="0" destOrd="0" presId="urn:microsoft.com/office/officeart/2005/8/layout/hList6"/>
    <dgm:cxn modelId="{5A7B77AA-F289-4314-A318-B09BAEA4A1FA}" type="presOf" srcId="{1B704949-5675-4E03-BBEC-AFA499337788}" destId="{7699BBFA-692C-4826-8C70-AF3387E98E56}" srcOrd="0" destOrd="0" presId="urn:microsoft.com/office/officeart/2005/8/layout/hList6"/>
    <dgm:cxn modelId="{345EE4E2-5EFA-466F-ABCB-ABBFC3AD5233}" type="presParOf" srcId="{24E610CD-B464-4F20-9922-3DF3DA0E1A62}" destId="{7699BBFA-692C-4826-8C70-AF3387E98E56}" srcOrd="0" destOrd="0" presId="urn:microsoft.com/office/officeart/2005/8/layout/hList6"/>
    <dgm:cxn modelId="{64CD3C63-EC23-4DA4-8124-6483F883FF06}" type="presParOf" srcId="{24E610CD-B464-4F20-9922-3DF3DA0E1A62}" destId="{911092BE-7D07-4B7D-B6FD-0680F2709ECC}" srcOrd="1" destOrd="0" presId="urn:microsoft.com/office/officeart/2005/8/layout/hList6"/>
    <dgm:cxn modelId="{72CAAA2B-7D0C-4822-99EC-FFEC3128B715}" type="presParOf" srcId="{24E610CD-B464-4F20-9922-3DF3DA0E1A62}" destId="{EFD4C4FF-6059-4D37-BD08-81C8095E08BA}" srcOrd="2" destOrd="0" presId="urn:microsoft.com/office/officeart/2005/8/layout/hList6"/>
    <dgm:cxn modelId="{8001373C-4854-401D-A14D-86328E5FBF72}" type="presParOf" srcId="{24E610CD-B464-4F20-9922-3DF3DA0E1A62}" destId="{363964B3-189E-4E87-835B-D7CF1F5BA9D8}" srcOrd="3" destOrd="0" presId="urn:microsoft.com/office/officeart/2005/8/layout/hList6"/>
    <dgm:cxn modelId="{C6C762A6-65C6-4547-A017-A9B7FC8ABC8C}" type="presParOf" srcId="{24E610CD-B464-4F20-9922-3DF3DA0E1A62}" destId="{93DD3423-9455-49C5-90BC-E87430DF6D5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9BBFA-692C-4826-8C70-AF3387E98E56}">
      <dsp:nvSpPr>
        <dsp:cNvPr id="0" name=""/>
        <dsp:cNvSpPr/>
      </dsp:nvSpPr>
      <dsp:spPr>
        <a:xfrm rot="16200000">
          <a:off x="737827" y="-719867"/>
          <a:ext cx="1787367" cy="3260514"/>
        </a:xfrm>
        <a:prstGeom prst="flowChartManualOperation">
          <a:avLst/>
        </a:prstGeom>
        <a:solidFill>
          <a:srgbClr val="DA1F28"/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Berufsfachschule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Daniel Zaugg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&gt; Foyer (Untergeschoss)</a:t>
          </a:r>
        </a:p>
      </dsp:txBody>
      <dsp:txXfrm rot="5400000">
        <a:off x="1254" y="374179"/>
        <a:ext cx="3260514" cy="1072421"/>
      </dsp:txXfrm>
    </dsp:sp>
    <dsp:sp modelId="{EFD4C4FF-6059-4D37-BD08-81C8095E08BA}">
      <dsp:nvSpPr>
        <dsp:cNvPr id="0" name=""/>
        <dsp:cNvSpPr/>
      </dsp:nvSpPr>
      <dsp:spPr>
        <a:xfrm rot="16200000">
          <a:off x="4226175" y="-719867"/>
          <a:ext cx="1820779" cy="3260514"/>
        </a:xfrm>
        <a:prstGeom prst="flowChartManualOperation">
          <a:avLst/>
        </a:prstGeom>
        <a:solidFill>
          <a:srgbClr val="39639D"/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0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üK</a:t>
          </a:r>
          <a:endParaRPr lang="de-CH" sz="20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Walter Pretelli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&gt; Foyer (vor der Aula)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0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5400000">
        <a:off x="3506308" y="364156"/>
        <a:ext cx="3260514" cy="1092467"/>
      </dsp:txXfrm>
    </dsp:sp>
    <dsp:sp modelId="{93DD3423-9455-49C5-90BC-E87430DF6D52}">
      <dsp:nvSpPr>
        <dsp:cNvPr id="0" name=""/>
        <dsp:cNvSpPr/>
      </dsp:nvSpPr>
      <dsp:spPr>
        <a:xfrm rot="16200000">
          <a:off x="7742499" y="-719867"/>
          <a:ext cx="1798237" cy="3260514"/>
        </a:xfrm>
        <a:prstGeom prst="flowChartManualOperation">
          <a:avLst/>
        </a:prstGeom>
        <a:solidFill>
          <a:srgbClr val="008000"/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Betrieb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Mirco Kurt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&gt; Aula</a:t>
          </a:r>
        </a:p>
      </dsp:txBody>
      <dsp:txXfrm rot="5400000">
        <a:off x="7011361" y="370918"/>
        <a:ext cx="3260514" cy="1078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9BBFA-692C-4826-8C70-AF3387E98E56}">
      <dsp:nvSpPr>
        <dsp:cNvPr id="0" name=""/>
        <dsp:cNvSpPr/>
      </dsp:nvSpPr>
      <dsp:spPr>
        <a:xfrm rot="16200000">
          <a:off x="737827" y="-719867"/>
          <a:ext cx="1787367" cy="3260514"/>
        </a:xfrm>
        <a:prstGeom prst="flowChartManualOperation">
          <a:avLst/>
        </a:prstGeom>
        <a:solidFill>
          <a:srgbClr val="DA1F28"/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Berufsfachschule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Daniel Zaugg</a:t>
          </a:r>
        </a:p>
      </dsp:txBody>
      <dsp:txXfrm rot="5400000">
        <a:off x="1254" y="374179"/>
        <a:ext cx="3260514" cy="1072421"/>
      </dsp:txXfrm>
    </dsp:sp>
    <dsp:sp modelId="{EFD4C4FF-6059-4D37-BD08-81C8095E08BA}">
      <dsp:nvSpPr>
        <dsp:cNvPr id="0" name=""/>
        <dsp:cNvSpPr/>
      </dsp:nvSpPr>
      <dsp:spPr>
        <a:xfrm rot="16200000">
          <a:off x="4226175" y="-719867"/>
          <a:ext cx="1820779" cy="3260514"/>
        </a:xfrm>
        <a:prstGeom prst="flowChartManualOperation">
          <a:avLst/>
        </a:prstGeom>
        <a:solidFill>
          <a:srgbClr val="39639D"/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0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üK</a:t>
          </a:r>
          <a:endParaRPr lang="de-CH" sz="20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Walter Pretelli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20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5400000">
        <a:off x="3506308" y="364156"/>
        <a:ext cx="3260514" cy="1092467"/>
      </dsp:txXfrm>
    </dsp:sp>
    <dsp:sp modelId="{93DD3423-9455-49C5-90BC-E87430DF6D52}">
      <dsp:nvSpPr>
        <dsp:cNvPr id="0" name=""/>
        <dsp:cNvSpPr/>
      </dsp:nvSpPr>
      <dsp:spPr>
        <a:xfrm rot="16200000">
          <a:off x="7742499" y="-719867"/>
          <a:ext cx="1798237" cy="3260514"/>
        </a:xfrm>
        <a:prstGeom prst="flowChartManualOperation">
          <a:avLst/>
        </a:prstGeom>
        <a:solidFill>
          <a:srgbClr val="008000"/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Betrieb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Mirco Kurt</a:t>
          </a:r>
        </a:p>
      </dsp:txBody>
      <dsp:txXfrm rot="5400000">
        <a:off x="7011361" y="370918"/>
        <a:ext cx="3260514" cy="1078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ECF33-4EAC-43DC-82F1-DF2FFCD642D3}" type="datetimeFigureOut">
              <a:rPr lang="fr-CH" smtClean="0"/>
              <a:t>15.01.2020</a:t>
            </a:fld>
            <a:endParaRPr lang="fr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D89E2-0946-42DC-94B9-326CB4B6C428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4997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aumausstattung-schweiz.ch/information.html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45390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Fritz Steffen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72274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Fritz Steffen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37795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Fritz Steffen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3583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Fritz Steffen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33167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42756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Ruedi Zimmerli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9757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Ruedi Zimmerli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89030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Ruedi Zimmerli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4837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Ruedi Zimmerli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0492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Ruedi Zimmerli</a:t>
            </a: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2295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Programm</a:t>
            </a:r>
            <a:r>
              <a:rPr lang="fr-CH" dirty="0"/>
              <a:t> mit den </a:t>
            </a:r>
            <a:r>
              <a:rPr lang="fr-CH" dirty="0" err="1"/>
              <a:t>Zeiten</a:t>
            </a:r>
            <a:r>
              <a:rPr lang="fr-CH" dirty="0"/>
              <a:t> </a:t>
            </a:r>
            <a:r>
              <a:rPr lang="fr-CH" dirty="0" err="1"/>
              <a:t>ist</a:t>
            </a:r>
            <a:r>
              <a:rPr lang="fr-CH" dirty="0"/>
              <a:t> in </a:t>
            </a:r>
            <a:r>
              <a:rPr lang="fr-CH" dirty="0" err="1"/>
              <a:t>Give</a:t>
            </a:r>
            <a:r>
              <a:rPr lang="fr-CH" dirty="0"/>
              <a:t> </a:t>
            </a:r>
            <a:r>
              <a:rPr lang="fr-CH" dirty="0" err="1"/>
              <a:t>Away</a:t>
            </a:r>
            <a:r>
              <a:rPr lang="fr-CH" dirty="0"/>
              <a:t> Mappe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0607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20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15455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Daniel Zaugg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3196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28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63650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Walter Pretelli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993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Mirco</a:t>
            </a:r>
            <a:r>
              <a:rPr lang="fr-CH" dirty="0"/>
              <a:t> Kurt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93492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70034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11626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Anna</a:t>
            </a:r>
            <a:r>
              <a:rPr lang="fr-CH" baseline="0" dirty="0"/>
              <a:t> Scheidiger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0866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Daniel Zaugg, Walter Pretelli, </a:t>
            </a:r>
            <a:r>
              <a:rPr lang="fr-CH" dirty="0" err="1"/>
              <a:t>Mirco</a:t>
            </a:r>
            <a:r>
              <a:rPr lang="fr-CH" dirty="0"/>
              <a:t> Kurt, </a:t>
            </a:r>
            <a:r>
              <a:rPr lang="fr-CH" dirty="0" err="1"/>
              <a:t>Moderation</a:t>
            </a:r>
            <a:r>
              <a:rPr lang="fr-CH" dirty="0"/>
              <a:t> Anna Scheidiger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 err="1"/>
              <a:t>Einrichtung</a:t>
            </a:r>
            <a:r>
              <a:rPr lang="fr-CH" dirty="0"/>
              <a:t> pro </a:t>
            </a:r>
            <a:r>
              <a:rPr lang="fr-CH" dirty="0" err="1"/>
              <a:t>Posten</a:t>
            </a:r>
            <a:r>
              <a:rPr lang="fr-CH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 err="1"/>
              <a:t>Flipchart</a:t>
            </a:r>
            <a:r>
              <a:rPr lang="fr-CH" baseline="0" dirty="0"/>
              <a:t>, </a:t>
            </a:r>
            <a:r>
              <a:rPr lang="fr-CH" baseline="0" dirty="0" err="1"/>
              <a:t>Magnetwand</a:t>
            </a:r>
            <a:endParaRPr lang="fr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/>
              <a:t>Ca 20 </a:t>
            </a:r>
            <a:r>
              <a:rPr lang="fr-CH" baseline="0" dirty="0" err="1"/>
              <a:t>Stühle</a:t>
            </a:r>
            <a:r>
              <a:rPr lang="fr-CH" baseline="0" dirty="0"/>
              <a:t> für TN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/>
              <a:t>Die TN </a:t>
            </a:r>
            <a:r>
              <a:rPr lang="fr-CH" baseline="0" dirty="0" err="1"/>
              <a:t>erhalten</a:t>
            </a:r>
            <a:r>
              <a:rPr lang="fr-CH" baseline="0" dirty="0"/>
              <a:t> </a:t>
            </a:r>
            <a:r>
              <a:rPr lang="fr-CH" baseline="0" dirty="0" err="1"/>
              <a:t>zu</a:t>
            </a:r>
            <a:r>
              <a:rPr lang="fr-CH" baseline="0" dirty="0"/>
              <a:t> </a:t>
            </a:r>
            <a:r>
              <a:rPr lang="fr-CH" baseline="0" dirty="0" err="1"/>
              <a:t>Beginn</a:t>
            </a:r>
            <a:r>
              <a:rPr lang="fr-CH" baseline="0" dirty="0"/>
              <a:t> </a:t>
            </a:r>
            <a:r>
              <a:rPr lang="fr-CH" baseline="0" dirty="0" err="1"/>
              <a:t>ein</a:t>
            </a:r>
            <a:r>
              <a:rPr lang="fr-CH" baseline="0" dirty="0"/>
              <a:t> </a:t>
            </a:r>
            <a:r>
              <a:rPr lang="fr-CH" baseline="0" dirty="0" err="1"/>
              <a:t>Give-Away</a:t>
            </a:r>
            <a:r>
              <a:rPr lang="fr-CH" baseline="0" dirty="0"/>
              <a:t> Mappe.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aseline="0" dirty="0" err="1"/>
              <a:t>Diese</a:t>
            </a:r>
            <a:r>
              <a:rPr lang="fr-CH" baseline="0" dirty="0"/>
              <a:t> </a:t>
            </a:r>
            <a:r>
              <a:rPr lang="fr-CH" baseline="0" dirty="0" err="1"/>
              <a:t>enthält</a:t>
            </a:r>
            <a:r>
              <a:rPr lang="fr-CH" baseline="0" dirty="0"/>
              <a:t> </a:t>
            </a:r>
            <a:r>
              <a:rPr lang="fr-CH" baseline="0" dirty="0" err="1"/>
              <a:t>folgende</a:t>
            </a:r>
            <a:r>
              <a:rPr lang="fr-CH" baseline="0" dirty="0"/>
              <a:t> </a:t>
            </a:r>
            <a:r>
              <a:rPr lang="fr-CH" baseline="0" dirty="0" err="1"/>
              <a:t>Umsetzugnsdokumente</a:t>
            </a:r>
            <a:r>
              <a:rPr lang="fr-CH" baseline="0" dirty="0"/>
              <a:t>, </a:t>
            </a:r>
            <a:r>
              <a:rPr lang="fr-CH" baseline="0" dirty="0" err="1"/>
              <a:t>wie</a:t>
            </a:r>
            <a:r>
              <a:rPr lang="fr-CH" baseline="0" dirty="0"/>
              <a:t> </a:t>
            </a:r>
            <a:r>
              <a:rPr lang="fr-CH" baseline="0" dirty="0" err="1"/>
              <a:t>auf</a:t>
            </a:r>
            <a:r>
              <a:rPr lang="fr-CH" baseline="0" dirty="0"/>
              <a:t> der </a:t>
            </a:r>
            <a:r>
              <a:rPr lang="fr-CH" baseline="0" dirty="0" err="1"/>
              <a:t>website</a:t>
            </a:r>
            <a:r>
              <a:rPr lang="fr-CH" baseline="0" dirty="0"/>
              <a:t> </a:t>
            </a:r>
            <a:r>
              <a:rPr lang="fr-CH" baseline="0" dirty="0" err="1"/>
              <a:t>aufgeschaltet</a:t>
            </a:r>
            <a:r>
              <a:rPr lang="fr-CH" baseline="0" dirty="0"/>
              <a:t>: </a:t>
            </a:r>
            <a:r>
              <a:rPr lang="de-CH" dirty="0">
                <a:hlinkClick r:id="rId3"/>
              </a:rPr>
              <a:t>http://raumausstattung-schweiz.ch/information.html</a:t>
            </a:r>
            <a:endParaRPr lang="fr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Lehrplan für die Berufsfachschulen</a:t>
            </a:r>
            <a:endParaRPr lang="fr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Ausbildungsprogramm für die überbetrieblichen Kurse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Ausbildungsprogramm für die Lehrbetriebe 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(nach Semestern)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Ausbildungsprogramm für die Lehrbetriebe 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(nach Handlungskompetenzen)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75197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Steffen, Anna Scheidiger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444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21110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Daniel Zaugg, Walter Pretelli, </a:t>
            </a:r>
            <a:r>
              <a:rPr lang="fr-CH" dirty="0" err="1"/>
              <a:t>Mirco</a:t>
            </a:r>
            <a:r>
              <a:rPr lang="fr-CH" dirty="0"/>
              <a:t> Kurt; </a:t>
            </a:r>
            <a:r>
              <a:rPr lang="fr-CH" dirty="0" err="1"/>
              <a:t>Moderation</a:t>
            </a:r>
            <a:r>
              <a:rPr lang="fr-CH" dirty="0"/>
              <a:t> Anna Scheidiger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27754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29355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Fritz</a:t>
            </a:r>
            <a:r>
              <a:rPr lang="fr-CH" baseline="0" dirty="0"/>
              <a:t> Steffen</a:t>
            </a:r>
            <a:endParaRPr lang="fr-CH" dirty="0"/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728874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</a:t>
            </a:r>
            <a:r>
              <a:rPr lang="fr-CH" baseline="0" dirty="0"/>
              <a:t> Steffen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39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3249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9758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1299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Fritz Steffen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  <a:p>
            <a:r>
              <a:rPr lang="fr-CH" dirty="0" err="1"/>
              <a:t>vgl</a:t>
            </a:r>
            <a:r>
              <a:rPr lang="fr-CH" dirty="0"/>
              <a:t>. </a:t>
            </a:r>
            <a:r>
              <a:rPr lang="fr-CH" baseline="0" dirty="0"/>
              <a:t> </a:t>
            </a:r>
            <a:r>
              <a:rPr lang="fr-CH" dirty="0"/>
              <a:t>IAK S. 5: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neue Berufsbezeichnung „Raumausstatter EFZ / Raumausstatterin EFZ“, um den handwerklichen Charakter des Berufs besser zum Ausdruck zu bringen. 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berufliche Grundbildung Raumausstatter/in EFZ hat keine Fachrichtungen mehr. Raumausstatter/innen sollen über breite Qualifikationen verfügen, um im Markt gut bestehen zu können. 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Schnittstellen und Abgrenzungen zu verwandten Berufen sind durch das Qualifikationsprofil klar definiert. Dieses wurde im Rahmen von vier breit abgestützten Workshops mit Branchenvertreterinnen und -Vertretern aus der ganzen Schweiz erarbeitet.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4801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Fritz Steffen</a:t>
            </a:r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2360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Fritz Steffen</a:t>
            </a:r>
          </a:p>
          <a:p>
            <a:endParaRPr lang="fr-CH" dirty="0"/>
          </a:p>
          <a:p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10135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Fritz Steffen</a:t>
            </a:r>
          </a:p>
          <a:p>
            <a:r>
              <a:rPr lang="fr-CH" b="0" dirty="0"/>
              <a:t>  </a:t>
            </a:r>
          </a:p>
          <a:p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Auszug </a:t>
            </a:r>
            <a:r>
              <a:rPr lang="de-CH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BiVo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Abschnitt: Gegenstand und Dauer </a:t>
            </a:r>
          </a:p>
          <a:p>
            <a:r>
              <a:rPr lang="fr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Art. 1 </a:t>
            </a:r>
            <a:r>
              <a:rPr lang="fr-CH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Berufsbild</a:t>
            </a:r>
            <a:r>
              <a:rPr lang="fr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fr-CH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89E2-0946-42DC-94B9-326CB4B6C428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996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69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167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494E9-63DD-4A5B-86A2-8DEEBEE4C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18" y="3782290"/>
            <a:ext cx="10496204" cy="2179927"/>
          </a:xfrm>
        </p:spPr>
        <p:txBody>
          <a:bodyPr anchor="t">
            <a:normAutofit/>
          </a:bodyPr>
          <a:lstStyle>
            <a:lvl1pPr algn="ctr">
              <a:defRPr sz="3200" b="1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CB3E03-2825-42E5-96D4-8CD9900CF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450"/>
            <a:ext cx="12192000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4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3EB85-FC9E-4043-A285-D733F67A0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9FCAA-CFC7-4BA3-BCF6-8DF1FA28A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60255048-1FED-4A80-B226-D60416CC707C}"/>
              </a:ext>
            </a:extLst>
          </p:cNvPr>
          <p:cNvSpPr txBox="1">
            <a:spLocks/>
          </p:cNvSpPr>
          <p:nvPr userDrawn="1"/>
        </p:nvSpPr>
        <p:spPr>
          <a:xfrm>
            <a:off x="778038" y="6366401"/>
            <a:ext cx="942697" cy="25294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 i="1">
                <a:solidFill>
                  <a:schemeClr val="tx1"/>
                </a:solidFill>
                <a:latin typeface="Frutiger LT Com 55 Roman"/>
                <a:cs typeface="Frutiger LT Com 55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92ED28E-1B54-D24B-B15A-471396F2528F}" type="datetime4">
              <a:rPr lang="de-DE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15. Januar 2020</a:t>
            </a:fld>
            <a:endParaRPr lang="de-DE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2CF95C5-1E05-49E1-982E-A0A191A0A4C1}"/>
              </a:ext>
            </a:extLst>
          </p:cNvPr>
          <p:cNvSpPr txBox="1">
            <a:spLocks/>
          </p:cNvSpPr>
          <p:nvPr userDrawn="1"/>
        </p:nvSpPr>
        <p:spPr>
          <a:xfrm>
            <a:off x="11145331" y="6366401"/>
            <a:ext cx="500067" cy="187325"/>
          </a:xfrm>
          <a:prstGeom prst="rect">
            <a:avLst/>
          </a:prstGeom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>
              <a:defRPr/>
            </a:pPr>
            <a:fld id="{20F6A6C3-3196-E442-B673-E95E2D4E6199}" type="slidenum">
              <a:rPr lang="de-DE" sz="900" i="1" smtClean="0">
                <a:latin typeface="Calibri" panose="020F0502020204030204" pitchFamily="34" charset="0"/>
                <a:ea typeface="Frutiger LT Com 55 Roman" charset="0"/>
                <a:cs typeface="Calibri" panose="020F0502020204030204" pitchFamily="34" charset="0"/>
              </a:rPr>
              <a:pPr algn="l">
                <a:defRPr/>
              </a:pPr>
              <a:t>‹Nr.›</a:t>
            </a:fld>
            <a:endParaRPr lang="de-DE" sz="900" i="1">
              <a:latin typeface="Calibri" panose="020F0502020204030204" pitchFamily="34" charset="0"/>
              <a:ea typeface="Frutiger LT Com 55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18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5BFD8-895B-4EBC-B532-6526100F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D95509-AE49-4D91-AE21-254573477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6FE05D-086D-481E-903B-FDA72F6E0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D4B0C5-2CD3-422C-95DD-62E6B776F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26B3D55-4F93-4246-BD76-BF82DC5E8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145E5215-77A1-476B-A1AD-5C76013BD7EE}"/>
              </a:ext>
            </a:extLst>
          </p:cNvPr>
          <p:cNvSpPr txBox="1">
            <a:spLocks/>
          </p:cNvSpPr>
          <p:nvPr userDrawn="1"/>
        </p:nvSpPr>
        <p:spPr>
          <a:xfrm>
            <a:off x="778038" y="6366401"/>
            <a:ext cx="942697" cy="25294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 i="1">
                <a:solidFill>
                  <a:schemeClr val="tx1"/>
                </a:solidFill>
                <a:latin typeface="Frutiger LT Com 55 Roman"/>
                <a:cs typeface="Frutiger LT Com 55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92ED28E-1B54-D24B-B15A-471396F2528F}" type="datetime4">
              <a:rPr lang="de-DE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15. Januar 2020</a:t>
            </a:fld>
            <a:endParaRPr lang="de-DE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60AC24ED-AC43-4358-B627-EF28FC66AA98}"/>
              </a:ext>
            </a:extLst>
          </p:cNvPr>
          <p:cNvSpPr txBox="1">
            <a:spLocks/>
          </p:cNvSpPr>
          <p:nvPr userDrawn="1"/>
        </p:nvSpPr>
        <p:spPr>
          <a:xfrm>
            <a:off x="11145331" y="6366401"/>
            <a:ext cx="500067" cy="187325"/>
          </a:xfrm>
          <a:prstGeom prst="rect">
            <a:avLst/>
          </a:prstGeom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>
              <a:defRPr/>
            </a:pPr>
            <a:fld id="{20F6A6C3-3196-E442-B673-E95E2D4E6199}" type="slidenum">
              <a:rPr lang="de-DE" sz="900" i="1" smtClean="0">
                <a:latin typeface="Calibri" panose="020F0502020204030204" pitchFamily="34" charset="0"/>
                <a:ea typeface="Frutiger LT Com 55 Roman" charset="0"/>
                <a:cs typeface="Calibri" panose="020F0502020204030204" pitchFamily="34" charset="0"/>
              </a:rPr>
              <a:pPr algn="l">
                <a:defRPr/>
              </a:pPr>
              <a:t>‹Nr.›</a:t>
            </a:fld>
            <a:endParaRPr lang="de-DE" sz="900" i="1">
              <a:latin typeface="Calibri" panose="020F0502020204030204" pitchFamily="34" charset="0"/>
              <a:ea typeface="Frutiger LT Com 55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56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ADDEBE-FBA0-494F-912E-2A0E56144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0F9F185-2957-4FA7-980D-49A080C6B38C}"/>
              </a:ext>
            </a:extLst>
          </p:cNvPr>
          <p:cNvSpPr txBox="1">
            <a:spLocks/>
          </p:cNvSpPr>
          <p:nvPr userDrawn="1"/>
        </p:nvSpPr>
        <p:spPr>
          <a:xfrm>
            <a:off x="778038" y="6366401"/>
            <a:ext cx="942697" cy="25294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 i="1">
                <a:solidFill>
                  <a:schemeClr val="tx1"/>
                </a:solidFill>
                <a:latin typeface="Frutiger LT Com 55 Roman"/>
                <a:cs typeface="Frutiger LT Com 55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92ED28E-1B54-D24B-B15A-471396F2528F}" type="datetime4">
              <a:rPr lang="de-DE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15. Januar 2020</a:t>
            </a:fld>
            <a:endParaRPr lang="de-DE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4FE3438-D5D8-4FFE-A93F-3389647000AA}"/>
              </a:ext>
            </a:extLst>
          </p:cNvPr>
          <p:cNvSpPr txBox="1">
            <a:spLocks/>
          </p:cNvSpPr>
          <p:nvPr userDrawn="1"/>
        </p:nvSpPr>
        <p:spPr>
          <a:xfrm>
            <a:off x="11145331" y="6366401"/>
            <a:ext cx="500067" cy="187325"/>
          </a:xfrm>
          <a:prstGeom prst="rect">
            <a:avLst/>
          </a:prstGeom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>
              <a:defRPr/>
            </a:pPr>
            <a:fld id="{20F6A6C3-3196-E442-B673-E95E2D4E6199}" type="slidenum">
              <a:rPr lang="de-DE" sz="900" i="1" smtClean="0">
                <a:latin typeface="Calibri" panose="020F0502020204030204" pitchFamily="34" charset="0"/>
                <a:ea typeface="Frutiger LT Com 55 Roman" charset="0"/>
                <a:cs typeface="Calibri" panose="020F0502020204030204" pitchFamily="34" charset="0"/>
              </a:rPr>
              <a:pPr algn="l">
                <a:defRPr/>
              </a:pPr>
              <a:t>‹Nr.›</a:t>
            </a:fld>
            <a:endParaRPr lang="de-DE" sz="900" i="1">
              <a:latin typeface="Calibri" panose="020F0502020204030204" pitchFamily="34" charset="0"/>
              <a:ea typeface="Frutiger LT Com 55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E437002-4B3A-4F11-B245-BE3EFE421196}"/>
              </a:ext>
            </a:extLst>
          </p:cNvPr>
          <p:cNvSpPr txBox="1">
            <a:spLocks/>
          </p:cNvSpPr>
          <p:nvPr userDrawn="1"/>
        </p:nvSpPr>
        <p:spPr>
          <a:xfrm>
            <a:off x="778038" y="6366401"/>
            <a:ext cx="942697" cy="25294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 i="1">
                <a:solidFill>
                  <a:schemeClr val="tx1"/>
                </a:solidFill>
                <a:latin typeface="Frutiger LT Com 55 Roman"/>
                <a:cs typeface="Frutiger LT Com 55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92ED28E-1B54-D24B-B15A-471396F2528F}" type="datetime4">
              <a:rPr lang="de-DE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15. Januar 2020</a:t>
            </a:fld>
            <a:endParaRPr lang="de-DE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2F56BF-1565-4142-B21D-BC5E0E5B18CE}"/>
              </a:ext>
            </a:extLst>
          </p:cNvPr>
          <p:cNvSpPr txBox="1">
            <a:spLocks/>
          </p:cNvSpPr>
          <p:nvPr userDrawn="1"/>
        </p:nvSpPr>
        <p:spPr>
          <a:xfrm>
            <a:off x="11145331" y="6366401"/>
            <a:ext cx="500067" cy="187325"/>
          </a:xfrm>
          <a:prstGeom prst="rect">
            <a:avLst/>
          </a:prstGeom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>
              <a:defRPr/>
            </a:pPr>
            <a:fld id="{20F6A6C3-3196-E442-B673-E95E2D4E6199}" type="slidenum">
              <a:rPr lang="de-DE" sz="900" i="1" smtClean="0">
                <a:latin typeface="Calibri" panose="020F0502020204030204" pitchFamily="34" charset="0"/>
                <a:ea typeface="Frutiger LT Com 55 Roman" charset="0"/>
                <a:cs typeface="Calibri" panose="020F0502020204030204" pitchFamily="34" charset="0"/>
              </a:rPr>
              <a:pPr algn="l">
                <a:defRPr/>
              </a:pPr>
              <a:t>‹Nr.›</a:t>
            </a:fld>
            <a:endParaRPr lang="de-DE" sz="900" i="1">
              <a:latin typeface="Calibri" panose="020F0502020204030204" pitchFamily="34" charset="0"/>
              <a:ea typeface="Frutiger LT Com 55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1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777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606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98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004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135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892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059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16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0AE46-5E3D-43AF-B130-33EB828749B3}" type="datetimeFigureOut">
              <a:rPr lang="de-CH" smtClean="0"/>
              <a:t>15.01.2020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DBB90-63E5-4190-B194-6EC31F7FB64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D3BDD2-E563-454F-BBAF-1D8621CA179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097795" y="6060178"/>
            <a:ext cx="3781168" cy="545033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13359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377FB4-46FC-42F9-B17D-283851128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82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AA8533-CEDC-4D45-BA3E-737A9CDBD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85505"/>
            <a:ext cx="10515600" cy="3691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Bild 28">
            <a:extLst>
              <a:ext uri="{FF2B5EF4-FFF2-40B4-BE49-F238E27FC236}">
                <a16:creationId xmlns:a16="http://schemas.microsoft.com/office/drawing/2014/main" id="{3585B15A-A4C6-4F44-9FEC-CC39EA08F7A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0371"/>
            <a:ext cx="12192000" cy="44500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4A89A0-F61D-41B4-AE03-F13B8A7D8BEB}"/>
              </a:ext>
            </a:extLst>
          </p:cNvPr>
          <p:cNvSpPr txBox="1"/>
          <p:nvPr userDrawn="1"/>
        </p:nvSpPr>
        <p:spPr>
          <a:xfrm>
            <a:off x="706582" y="142621"/>
            <a:ext cx="376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/>
              <a:t>BBZ Solothurn-Grenchen</a:t>
            </a:r>
          </a:p>
          <a:p>
            <a:r>
              <a:rPr lang="de-CH" b="1"/>
              <a:t>GIBS Solothurn</a:t>
            </a:r>
            <a:endParaRPr lang="de-DE" b="1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DA580A-801B-4262-A1E2-70F988023DF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15" y="254846"/>
            <a:ext cx="2157984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5" Type="http://schemas.openxmlformats.org/officeDocument/2006/relationships/chart" Target="../charts/char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5" Type="http://schemas.openxmlformats.org/officeDocument/2006/relationships/hyperlink" Target="http://www.berufsbildung.ch/dyn/3819.aspx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7.xml"/><Relationship Id="rId4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hyperlink" Target="mailto:Fabian.kammer@bbzsogr.ch" TargetMode="Externa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8.xml"/><Relationship Id="rId6" Type="http://schemas.openxmlformats.org/officeDocument/2006/relationships/hyperlink" Target="mailto:daniel.mosimann@bbzsogr.ch" TargetMode="External"/><Relationship Id="rId5" Type="http://schemas.openxmlformats.org/officeDocument/2006/relationships/hyperlink" Target="mailto:Myriam.lanz@bbzsogr.ch" TargetMode="External"/><Relationship Id="rId4" Type="http://schemas.openxmlformats.org/officeDocument/2006/relationships/hyperlink" Target="mailto:j&#252;rg.viragh@dbk.so.ch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9.xml"/><Relationship Id="rId6" Type="http://schemas.openxmlformats.org/officeDocument/2006/relationships/hyperlink" Target="mailto:jessica.dubach@lernende.so.ch" TargetMode="External"/><Relationship Id="rId5" Type="http://schemas.openxmlformats.org/officeDocument/2006/relationships/image" Target="../media/image25.jpeg"/><Relationship Id="rId4" Type="http://schemas.openxmlformats.org/officeDocument/2006/relationships/hyperlink" Target="mailto:Doris.frey@dbk.so.ch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30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4" Type="http://schemas.openxmlformats.org/officeDocument/2006/relationships/hyperlink" Target="http://www.raumausstattung-schweiz.ch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A4ED85-8C06-468A-A7AC-4A8BD1E6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1" y="547690"/>
            <a:ext cx="4601447" cy="66327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2680E3-F259-48A5-8954-786A1E98DBA8}"/>
              </a:ext>
            </a:extLst>
          </p:cNvPr>
          <p:cNvSpPr/>
          <p:nvPr/>
        </p:nvSpPr>
        <p:spPr>
          <a:xfrm>
            <a:off x="0" y="1456945"/>
            <a:ext cx="12192000" cy="5408612"/>
          </a:xfrm>
          <a:prstGeom prst="rect">
            <a:avLst/>
          </a:prstGeom>
          <a:solidFill>
            <a:srgbClr val="E40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5D08125-96C3-4FF6-B8AE-6ED279E88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608" y="2034884"/>
            <a:ext cx="11105921" cy="74126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de-CH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Raumausstatterin/Raumausstatter EFZ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9A83B39E-2EC8-4F52-950C-DEFD6ED41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616" y="4034589"/>
            <a:ext cx="10937869" cy="252655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Informationsveranstaltung Deutschschweiz zur Umsetzung der Berufsreform</a:t>
            </a:r>
            <a:b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neuen Berufs «Raumausstatterin EFZ/Raumausstatter EFZ»</a:t>
            </a:r>
          </a:p>
          <a:p>
            <a:pPr algn="l">
              <a:lnSpc>
                <a:spcPct val="150000"/>
              </a:lnSpc>
            </a:pPr>
            <a:r>
              <a:rPr lang="de-CH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</a:t>
            </a: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 2020, Gewerblich-Industrielle Berufsfachschule Solothurn</a:t>
            </a:r>
          </a:p>
          <a:p>
            <a:pPr algn="l">
              <a:lnSpc>
                <a:spcPct val="150000"/>
              </a:lnSpc>
            </a:pPr>
            <a:endParaRPr lang="de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37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191" y="1337595"/>
            <a:ext cx="8069551" cy="1619790"/>
          </a:xfrm>
        </p:spPr>
        <p:txBody>
          <a:bodyPr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RA arbeiten mit einer Vielzahl von Materialien und mit spezifischen Werkzeugen; sie verfügen über technisches Verständnis und handwerkliches Geschick, arbeiten exakt und sorgfältig und stellen damit eine hohe Qualität ihrer Arbeitsergebnisse sicher.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B8A6F1-D042-480E-B188-535596F45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18" y="3220995"/>
            <a:ext cx="6625372" cy="363700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 txBox="1">
            <a:spLocks/>
          </p:cNvSpPr>
          <p:nvPr/>
        </p:nvSpPr>
        <p:spPr>
          <a:xfrm>
            <a:off x="509079" y="365127"/>
            <a:ext cx="11460499" cy="676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Grundsätze und Ziele der Reform</a:t>
            </a:r>
            <a:b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Raumausstatterin/Raumausstatter EFZ: Berufsbild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861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191" y="1337595"/>
            <a:ext cx="8171574" cy="1331464"/>
          </a:xfrm>
        </p:spPr>
        <p:txBody>
          <a:bodyPr>
            <a:no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RA zeichnen sich aus durch räumliches und gestalterisches Vorstellungsvermögen, ein ästhetisches Bewusstsein und ein Verständnis für stilgerechte, hochwertige und dekoraktive Materialien.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403728-0B41-4980-8A10-FA44D52E2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" y="3429001"/>
            <a:ext cx="7290733" cy="3429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Grundsätze und Ziele der Reform</a:t>
            </a:r>
            <a:b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Raumausstatterin/Raumausstatter EFZ: Berufsbild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09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191" y="1337595"/>
            <a:ext cx="7587934" cy="1257324"/>
          </a:xfrm>
        </p:spPr>
        <p:txBody>
          <a:bodyPr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de-CH" sz="2000">
                <a:latin typeface="Arial" panose="020B0604020202020204" pitchFamily="34" charset="0"/>
                <a:cs typeface="Arial" panose="020B0604020202020204" pitchFamily="34" charset="0"/>
              </a:rPr>
              <a:t>RA arbeiten selbstständig und eigenverantwortlich; sie sind flexibel, teamfähig und arbeiten mit Lieferanten und anderen Handwerksberufen ergebnisorientiert zusammen.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D1064C-BB52-4E1A-BEEE-F04856847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" y="3209925"/>
            <a:ext cx="6657975" cy="364807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Grundsätze und Ziele der Reform</a:t>
            </a:r>
            <a:b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Raumausstatterin/Raumausstatter EFZ: Berufsbild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1106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191" y="1337594"/>
            <a:ext cx="7507701" cy="1356179"/>
          </a:xfrm>
        </p:spPr>
        <p:txBody>
          <a:bodyPr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RA kommunizieren professionell mit Kundinnen und Kunden, 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wahren die Diskretion und haben ein gepflegtes Auftreten.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A747780-ED6D-4E01-BB8C-BF1C41DBA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" y="3407405"/>
            <a:ext cx="4726030" cy="34505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Grundsätze und Ziele der Reform</a:t>
            </a:r>
            <a:b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Raumausstatterin/Raumausstatter EFZ: Berufsbild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690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A4ED85-8C06-468A-A7AC-4A8BD1E6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1" y="547690"/>
            <a:ext cx="4601447" cy="66327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2680E3-F259-48A5-8954-786A1E98DBA8}"/>
              </a:ext>
            </a:extLst>
          </p:cNvPr>
          <p:cNvSpPr/>
          <p:nvPr/>
        </p:nvSpPr>
        <p:spPr>
          <a:xfrm>
            <a:off x="0" y="1542006"/>
            <a:ext cx="12192000" cy="5408612"/>
          </a:xfrm>
          <a:prstGeom prst="rect">
            <a:avLst/>
          </a:prstGeom>
          <a:solidFill>
            <a:srgbClr val="E40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5D08125-96C3-4FF6-B8AE-6ED279E88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608" y="2034884"/>
            <a:ext cx="11301392" cy="3556712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Ruedi Zimmerli</a:t>
            </a:r>
            <a:b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Leiter Lehraufsicht des Kantons Solothurn</a:t>
            </a:r>
            <a:br>
              <a:rPr lang="de-CH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Kantonsvertreter in der Reformkommission </a:t>
            </a:r>
            <a:br>
              <a:rPr lang="de-CH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Raumausstatter/in EFZ</a:t>
            </a:r>
            <a:endParaRPr lang="de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44DC78-5F3E-4621-A664-B77E19FA9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106" y="592946"/>
            <a:ext cx="3102293" cy="487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92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" y="6017577"/>
            <a:ext cx="3102293" cy="48733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94784" y="1423309"/>
            <a:ext cx="10292080" cy="191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de-CH" sz="2400">
                <a:latin typeface="Arial" panose="020B0604020202020204" pitchFamily="34" charset="0"/>
                <a:cs typeface="Arial" panose="020B0604020202020204" pitchFamily="34" charset="0"/>
              </a:rPr>
              <a:t>Lehrbetriebsverbund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macht Sinn, wenn: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93763" algn="l"/>
              </a:tabLst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Ausbildungsteile nicht vermittelt werden können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93763" algn="l"/>
              </a:tabLst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Ausbildungsteile nicht praktisch angewendet werden können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3C18C96-F2D4-44F2-AA66-165F16E9945D}"/>
              </a:ext>
            </a:extLst>
          </p:cNvPr>
          <p:cNvSpPr txBox="1"/>
          <p:nvPr/>
        </p:nvSpPr>
        <p:spPr>
          <a:xfrm>
            <a:off x="486692" y="233538"/>
            <a:ext cx="10518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Ausbildung von Raumausstatter/innen </a:t>
            </a:r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EFZ </a:t>
            </a:r>
            <a:b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im Lehrbetriebsverbund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23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" y="6017577"/>
            <a:ext cx="3102293" cy="487333"/>
          </a:xfrm>
          <a:prstGeom prst="rect">
            <a:avLst/>
          </a:prstGeom>
        </p:spPr>
      </p:pic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935628074"/>
              </p:ext>
            </p:extLst>
          </p:nvPr>
        </p:nvGraphicFramePr>
        <p:xfrm>
          <a:off x="1686560" y="1349587"/>
          <a:ext cx="7599680" cy="4197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9B0DD80B-60E1-431F-A482-A0C480F50165}"/>
              </a:ext>
            </a:extLst>
          </p:cNvPr>
          <p:cNvSpPr txBox="1"/>
          <p:nvPr/>
        </p:nvSpPr>
        <p:spPr>
          <a:xfrm>
            <a:off x="486692" y="233538"/>
            <a:ext cx="10518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Ausbildung von Raumausstatter/innen </a:t>
            </a:r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EFZ </a:t>
            </a:r>
            <a:b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im Lehrbetriebsverbund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14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" y="6017577"/>
            <a:ext cx="3102293" cy="487333"/>
          </a:xfrm>
          <a:prstGeom prst="rect">
            <a:avLst/>
          </a:prstGeom>
        </p:spPr>
      </p:pic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3432374399"/>
              </p:ext>
            </p:extLst>
          </p:nvPr>
        </p:nvGraphicFramePr>
        <p:xfrm>
          <a:off x="1686560" y="1349587"/>
          <a:ext cx="7599680" cy="4197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0330683D-E103-4648-B67A-A2A62F423695}"/>
              </a:ext>
            </a:extLst>
          </p:cNvPr>
          <p:cNvSpPr txBox="1"/>
          <p:nvPr/>
        </p:nvSpPr>
        <p:spPr>
          <a:xfrm>
            <a:off x="486692" y="233538"/>
            <a:ext cx="10518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Ausbildung von Raumausstatter/innen </a:t>
            </a:r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EFZ </a:t>
            </a:r>
            <a:b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im Lehrbetriebsverbund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899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" y="6017577"/>
            <a:ext cx="3102293" cy="48733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21360" y="1595120"/>
            <a:ext cx="10434320" cy="260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Partnerbetrieb verfügt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nicht zwingend 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über eine Bildungsbewilligung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Partnerbetrieb wird im Lehrvertrag erwähnt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Informationen und Formulare </a:t>
            </a:r>
            <a:r>
              <a:rPr lang="de-CH" sz="2400">
                <a:latin typeface="Arial" panose="020B0604020202020204" pitchFamily="34" charset="0"/>
                <a:cs typeface="Arial" panose="020B0604020202020204" pitchFamily="34" charset="0"/>
              </a:rPr>
              <a:t>unter </a:t>
            </a:r>
            <a:r>
              <a:rPr lang="de-CH" sz="2400" b="1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http://www.berufsbildung.ch/dyn/3819.aspx</a:t>
            </a:r>
            <a:endParaRPr lang="de-CH" sz="24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400" b="1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beim zuständigen Amt für Berufsbildung Ihres Kantons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D3D3DA-1C4D-4FD8-9939-D0D628AADE2B}"/>
              </a:ext>
            </a:extLst>
          </p:cNvPr>
          <p:cNvSpPr txBox="1"/>
          <p:nvPr/>
        </p:nvSpPr>
        <p:spPr>
          <a:xfrm>
            <a:off x="486692" y="233538"/>
            <a:ext cx="10518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Ausbildung von Raumausstatter/innen </a:t>
            </a:r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EFZ </a:t>
            </a:r>
            <a:b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im Lehrbetriebsverbund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7934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" y="6017577"/>
            <a:ext cx="3102293" cy="48733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377440" y="1940560"/>
            <a:ext cx="7609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dirty="0">
                <a:latin typeface="Arial" panose="020B0604020202020204" pitchFamily="34" charset="0"/>
                <a:cs typeface="Arial" panose="020B0604020202020204" pitchFamily="34" charset="0"/>
              </a:rPr>
              <a:t>Vielen Dank für Ihre Ausbildungsbereitschaft!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166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191" y="1337594"/>
            <a:ext cx="11412436" cy="4605103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Begrüssung</a:t>
            </a:r>
            <a:r>
              <a:rPr lang="de-CH" sz="2400" b="1">
                <a:latin typeface="Arial" panose="020B0604020202020204" pitchFamily="34" charset="0"/>
                <a:cs typeface="Arial" panose="020B0604020202020204" pitchFamily="34" charset="0"/>
              </a:rPr>
              <a:t>, Vorstellung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der Beteiligten, Detailprogramm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Info-Block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 Grundsätze und Ziele der Reform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 Vorstellen der neuen Bildungserlasse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 Information zu den Umsetzungsdokumenten für die Lernorte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Austausch und Vernetzung: Umsetzungsdokumente, Lernortkoordination, Fragerunde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 Einsatz und Nutzen der Umsetzungsdokumente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 Lernortkoordination </a:t>
            </a:r>
            <a:r>
              <a:rPr lang="de-CH" sz="2400">
                <a:latin typeface="Arial" panose="020B0604020202020204" pitchFamily="34" charset="0"/>
                <a:cs typeface="Arial" panose="020B0604020202020204" pitchFamily="34" charset="0"/>
              </a:rPr>
              <a:t>und -kooperation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 Fragen und Unterstützungsbedarf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Zusammenfassung / Abschluss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 Besprechen/vorstellen der wichtigsten Fragen/Antworten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 Ausblick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CH" sz="2400" b="1">
                <a:latin typeface="Arial" panose="020B0604020202020204" pitchFamily="34" charset="0"/>
                <a:cs typeface="Arial" panose="020B0604020202020204" pitchFamily="34" charset="0"/>
              </a:rPr>
              <a:t>Dank und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Verabschiedung</a:t>
            </a:r>
          </a:p>
          <a:p>
            <a:pPr marL="457200" indent="-457200">
              <a:buFont typeface="+mj-lt"/>
              <a:buAutoNum type="arabicPeriod"/>
            </a:pPr>
            <a:endParaRPr lang="de-CH" sz="1800" dirty="0"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3FB842-A717-4999-A6C5-1F7E2E80C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795" y="6060178"/>
            <a:ext cx="3781168" cy="545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264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A4ED85-8C06-468A-A7AC-4A8BD1E6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1" y="547690"/>
            <a:ext cx="4601447" cy="66327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2680E3-F259-48A5-8954-786A1E98DBA8}"/>
              </a:ext>
            </a:extLst>
          </p:cNvPr>
          <p:cNvSpPr/>
          <p:nvPr/>
        </p:nvSpPr>
        <p:spPr>
          <a:xfrm>
            <a:off x="0" y="1542006"/>
            <a:ext cx="12192000" cy="5315994"/>
          </a:xfrm>
          <a:prstGeom prst="rect">
            <a:avLst/>
          </a:prstGeom>
          <a:solidFill>
            <a:srgbClr val="E40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5D08125-96C3-4FF6-B8AE-6ED279E88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608" y="2034883"/>
            <a:ext cx="11105921" cy="3594951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Zaugg</a:t>
            </a:r>
            <a:b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Gewerblich-Industrielle Berufsfachschule Solothurn</a:t>
            </a:r>
            <a:endParaRPr lang="de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500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9143" y="1392201"/>
            <a:ext cx="10515600" cy="4462687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Jürg Viragh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CH" sz="2000" dirty="0"/>
              <a:t>Rektor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CH" sz="2000" dirty="0"/>
              <a:t>Abteilungsleiter Berufsmaturität und Integrationsjahr</a:t>
            </a:r>
          </a:p>
          <a:p>
            <a:pPr marL="0" indent="0">
              <a:buClrTx/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dirty="0"/>
              <a:t>Myriam Lanz</a:t>
            </a:r>
          </a:p>
          <a:p>
            <a:r>
              <a:rPr lang="de-CH" sz="2000" dirty="0"/>
              <a:t>Prorektorin</a:t>
            </a:r>
          </a:p>
          <a:p>
            <a:r>
              <a:rPr lang="de-CH" sz="2000" dirty="0"/>
              <a:t>Abteilungsleiterin Gewerbe und Dienstleistungen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r>
              <a:rPr lang="de-CH" dirty="0"/>
              <a:t>Daniel Zaugg</a:t>
            </a:r>
          </a:p>
          <a:p>
            <a:r>
              <a:rPr lang="de-CH" sz="2000" dirty="0"/>
              <a:t>Fachlehrperson Wohntextilgestaltung und Raumausstattung</a:t>
            </a:r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endParaRPr lang="de-CH" dirty="0"/>
          </a:p>
          <a:p>
            <a:pPr marL="0" indent="0">
              <a:buClrTx/>
              <a:buNone/>
            </a:pPr>
            <a:endParaRPr lang="de-CH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058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A845353-E4FE-DB49-9DAA-38363051436D}"/>
              </a:ext>
            </a:extLst>
          </p:cNvPr>
          <p:cNvSpPr txBox="1"/>
          <p:nvPr/>
        </p:nvSpPr>
        <p:spPr>
          <a:xfrm>
            <a:off x="689548" y="944381"/>
            <a:ext cx="653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Berufsbildungszentren im Kanton Solothurn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DC4227-C132-2F49-9C3F-15B503A56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402" y="1525399"/>
            <a:ext cx="4907196" cy="44886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BBDCB3A-221B-6E40-8585-02010B79C722}"/>
              </a:ext>
            </a:extLst>
          </p:cNvPr>
          <p:cNvSpPr/>
          <p:nvPr/>
        </p:nvSpPr>
        <p:spPr>
          <a:xfrm rot="1581743">
            <a:off x="6070879" y="1836651"/>
            <a:ext cx="4107305" cy="2176069"/>
          </a:xfrm>
          <a:prstGeom prst="ellipse">
            <a:avLst/>
          </a:pr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8A54E2-C42F-D04F-BB3C-AF1F31F98EF1}"/>
              </a:ext>
            </a:extLst>
          </p:cNvPr>
          <p:cNvSpPr/>
          <p:nvPr/>
        </p:nvSpPr>
        <p:spPr>
          <a:xfrm rot="756239">
            <a:off x="1803287" y="3395398"/>
            <a:ext cx="5425389" cy="2659646"/>
          </a:xfrm>
          <a:prstGeom prst="ellipse">
            <a:avLst/>
          </a:pr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EAEC06-5C40-2944-859A-FAA9033B2E5C}"/>
              </a:ext>
            </a:extLst>
          </p:cNvPr>
          <p:cNvSpPr txBox="1"/>
          <p:nvPr/>
        </p:nvSpPr>
        <p:spPr>
          <a:xfrm>
            <a:off x="8643070" y="2001723"/>
            <a:ext cx="1748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BBZ Olten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GIBS Olten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BZ-GS Olten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KBS Olten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EBZ Olten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6CC09B8-E632-0F4B-B597-1B2C25806E25}"/>
              </a:ext>
            </a:extLst>
          </p:cNvPr>
          <p:cNvSpPr txBox="1"/>
          <p:nvPr/>
        </p:nvSpPr>
        <p:spPr>
          <a:xfrm>
            <a:off x="6820708" y="4900755"/>
            <a:ext cx="3243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BBZ Solothurn-Grenchen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GIBS Solothurn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EBZ Solothurn-Grenchen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KBS Solothurn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C3A89C7-D786-1244-886E-EF3B86E18314}"/>
              </a:ext>
            </a:extLst>
          </p:cNvPr>
          <p:cNvCxnSpPr/>
          <p:nvPr/>
        </p:nvCxnSpPr>
        <p:spPr>
          <a:xfrm flipH="1" flipV="1">
            <a:off x="5037826" y="4511772"/>
            <a:ext cx="1742971" cy="62957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6D58068-AFCF-7A43-9577-CCAAAD2E0A21}"/>
              </a:ext>
            </a:extLst>
          </p:cNvPr>
          <p:cNvCxnSpPr>
            <a:cxnSpLocks/>
          </p:cNvCxnSpPr>
          <p:nvPr/>
        </p:nvCxnSpPr>
        <p:spPr>
          <a:xfrm flipH="1">
            <a:off x="7861292" y="2740387"/>
            <a:ext cx="688306" cy="40954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91060B4-512C-224B-AC68-2AD15D3B1A2A}"/>
              </a:ext>
            </a:extLst>
          </p:cNvPr>
          <p:cNvCxnSpPr>
            <a:cxnSpLocks/>
          </p:cNvCxnSpPr>
          <p:nvPr/>
        </p:nvCxnSpPr>
        <p:spPr>
          <a:xfrm>
            <a:off x="3169919" y="4350914"/>
            <a:ext cx="882308" cy="56409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57C93084-D226-6B4B-8891-5014C141CC7A}"/>
              </a:ext>
            </a:extLst>
          </p:cNvPr>
          <p:cNvSpPr txBox="1"/>
          <p:nvPr/>
        </p:nvSpPr>
        <p:spPr>
          <a:xfrm>
            <a:off x="1578476" y="3617539"/>
            <a:ext cx="2306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GIBS Grenchen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ZeitZentrum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Grenchen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175BD81-9DE8-5848-B089-5103642ED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086" y="4674589"/>
            <a:ext cx="2530332" cy="142649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F597595-2E54-1E40-B20B-EF6CAA836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143" y="1039252"/>
            <a:ext cx="2046275" cy="114591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046C3A5-6126-FE4A-A124-B954476B0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043" y="4329255"/>
            <a:ext cx="2035404" cy="1308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117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20B4079-5B01-324B-B588-7BC1ADF96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376" y="1554012"/>
            <a:ext cx="4907196" cy="448864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28A06C-2DED-174C-A9D4-AA607CF9AA18}"/>
              </a:ext>
            </a:extLst>
          </p:cNvPr>
          <p:cNvSpPr/>
          <p:nvPr/>
        </p:nvSpPr>
        <p:spPr>
          <a:xfrm rot="1268296">
            <a:off x="581128" y="3517331"/>
            <a:ext cx="4674549" cy="2659646"/>
          </a:xfrm>
          <a:prstGeom prst="ellipse">
            <a:avLst/>
          </a:pr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A5EC40A1-AD6E-7E4A-9898-C5916926329F}"/>
              </a:ext>
            </a:extLst>
          </p:cNvPr>
          <p:cNvCxnSpPr>
            <a:cxnSpLocks/>
          </p:cNvCxnSpPr>
          <p:nvPr/>
        </p:nvCxnSpPr>
        <p:spPr>
          <a:xfrm>
            <a:off x="1150222" y="4465142"/>
            <a:ext cx="882308" cy="56409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710AFF67-C524-1042-A833-777579117FC8}"/>
              </a:ext>
            </a:extLst>
          </p:cNvPr>
          <p:cNvCxnSpPr>
            <a:cxnSpLocks/>
          </p:cNvCxnSpPr>
          <p:nvPr/>
        </p:nvCxnSpPr>
        <p:spPr>
          <a:xfrm flipH="1" flipV="1">
            <a:off x="2960349" y="4573425"/>
            <a:ext cx="1285080" cy="34752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B086FB1B-2A18-A340-B76E-EC11BD2C6FE8}"/>
              </a:ext>
            </a:extLst>
          </p:cNvPr>
          <p:cNvSpPr txBox="1"/>
          <p:nvPr/>
        </p:nvSpPr>
        <p:spPr>
          <a:xfrm>
            <a:off x="4245429" y="4839491"/>
            <a:ext cx="3243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BBZ Solothurn-Grenchen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GIBS Solothurn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EBZ Solothurn-Grenchen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KBS Solothurn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7B094DB-0E09-8241-A563-13D0500ED824}"/>
              </a:ext>
            </a:extLst>
          </p:cNvPr>
          <p:cNvSpPr txBox="1"/>
          <p:nvPr/>
        </p:nvSpPr>
        <p:spPr>
          <a:xfrm>
            <a:off x="266057" y="3652078"/>
            <a:ext cx="2337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GIBS Grenchen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ZeitZentrum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Grenchen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346B006-54CA-3A40-AC1D-AF8A0444B2C0}"/>
              </a:ext>
            </a:extLst>
          </p:cNvPr>
          <p:cNvSpPr txBox="1"/>
          <p:nvPr/>
        </p:nvSpPr>
        <p:spPr>
          <a:xfrm>
            <a:off x="6899482" y="1939537"/>
            <a:ext cx="4907196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Eckpunkte/Fakten: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Teilschulen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ca. 300 Lehrpersonen/Dozierende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ca. 5300 Lernende/Studierende (1700 am EBZ)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Globalbudget 24Mio/Jahr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Leistungsauftrag/Globalbudget (Parlament)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Gemeinsames Leitbild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Personal- und Qualitätsentwicklung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standartisiertes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Schülerfeedback, Q-Gruppe, MAG, MAB mit Leistungslohn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443C104-7741-554B-9A7D-5E0BE406F915}"/>
              </a:ext>
            </a:extLst>
          </p:cNvPr>
          <p:cNvSpPr txBox="1"/>
          <p:nvPr/>
        </p:nvSpPr>
        <p:spPr>
          <a:xfrm>
            <a:off x="653142" y="815347"/>
            <a:ext cx="6614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Berufsbildungszentrum Solothurn-Grenchen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216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809794F-7F41-B44B-AC62-39589CA7885F}"/>
              </a:ext>
            </a:extLst>
          </p:cNvPr>
          <p:cNvSpPr txBox="1"/>
          <p:nvPr/>
        </p:nvSpPr>
        <p:spPr>
          <a:xfrm>
            <a:off x="702129" y="914400"/>
            <a:ext cx="4938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Berufsfachschule GIBS Solothurn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C24A57F-F7D0-6542-A540-EA031CB6FDD7}"/>
              </a:ext>
            </a:extLst>
          </p:cNvPr>
          <p:cNvSpPr txBox="1"/>
          <p:nvPr/>
        </p:nvSpPr>
        <p:spPr>
          <a:xfrm>
            <a:off x="6096000" y="1576417"/>
            <a:ext cx="43760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Eckpunkte/Fakten: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1800 Lernende​</a:t>
            </a:r>
            <a:b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- 1380 Eidg. Fähigkeitszeugnis EFZ​</a:t>
            </a:r>
            <a:b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  210  Eidg. Berufsattest EBA ​</a:t>
            </a:r>
            <a:b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  210  Berufsmaturität BM ​</a:t>
            </a:r>
            <a:b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 Klassen/19 Berufe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 Lehrpersonen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1490 Lektionen Unterricht/Woche​</a:t>
            </a:r>
            <a:b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Abteilungen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Budget 10,9 Mio.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Schulverwaltung: 150%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04731F-8DB3-744B-944E-DD1BB11D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4" y="1664809"/>
            <a:ext cx="4310739" cy="14369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7394312-7FB0-C048-966D-CC26330A3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4" y="3328910"/>
            <a:ext cx="4310738" cy="2430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679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329012A-4EE0-E449-B3CE-B8C9318B4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11" y="1919460"/>
            <a:ext cx="5322207" cy="354350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8C7EAE6-BF9A-5E4C-B390-8631ECC08D8D}"/>
              </a:ext>
            </a:extLst>
          </p:cNvPr>
          <p:cNvSpPr/>
          <p:nvPr/>
        </p:nvSpPr>
        <p:spPr>
          <a:xfrm>
            <a:off x="825047" y="2494122"/>
            <a:ext cx="3434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Jürg </a:t>
            </a:r>
            <a:r>
              <a:rPr kumimoji="0" lang="de-C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Viragh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Rektor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Abteilungsleiter Berufsmaturität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jürg.viragh@dbk.so.ch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Tel 032 627 78 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929700B-7186-484F-AD0C-BBB4EE684975}"/>
              </a:ext>
            </a:extLst>
          </p:cNvPr>
          <p:cNvSpPr/>
          <p:nvPr/>
        </p:nvSpPr>
        <p:spPr>
          <a:xfrm>
            <a:off x="9257846" y="2323571"/>
            <a:ext cx="27758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Myriam Lanz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Prorektorin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Abteilungsleiterin Gewerbe und Dienstleistungen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5"/>
              </a:rPr>
              <a:t>myriam.lanz@bbzsogr.ch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Tel. 032 627 78 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38813F3-5F3A-9B44-A8D4-D40E8BC2FE45}"/>
              </a:ext>
            </a:extLst>
          </p:cNvPr>
          <p:cNvSpPr/>
          <p:nvPr/>
        </p:nvSpPr>
        <p:spPr>
          <a:xfrm>
            <a:off x="825047" y="4385748"/>
            <a:ext cx="3189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Daniel </a:t>
            </a:r>
            <a:r>
              <a:rPr kumimoji="0" lang="de-C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Mosimann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Abteilungsleiter Industrie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6"/>
              </a:rPr>
              <a:t>daniel.mosimann@bbzsogr.ch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Tel. 032 627 78 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8F9B208-0E23-1347-9E79-1092807890C2}"/>
              </a:ext>
            </a:extLst>
          </p:cNvPr>
          <p:cNvSpPr/>
          <p:nvPr/>
        </p:nvSpPr>
        <p:spPr>
          <a:xfrm>
            <a:off x="9257846" y="4139527"/>
            <a:ext cx="3243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Fabian Kammer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Abteilungsleiter Allgemeine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Bildung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7"/>
              </a:rPr>
              <a:t>fabian.kammer@bbzsogr.ch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Tel. 032 627 78 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AD00E7-EF7D-134A-A06B-27B910D7690B}"/>
              </a:ext>
            </a:extLst>
          </p:cNvPr>
          <p:cNvSpPr txBox="1"/>
          <p:nvPr/>
        </p:nvSpPr>
        <p:spPr>
          <a:xfrm>
            <a:off x="685800" y="1133424"/>
            <a:ext cx="6409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 Schulleitungsteam der  GIBS Solothurn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274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/var/folders/tm/klmdkwjd2_s1_g11w2d_n82c0000gn/T/com.microsoft.Powerpoint/WebArchiveCopyPasteTempFiles/3+mXGBZwWbKuAAAAABJRU5ErkJggg==">
            <a:extLst>
              <a:ext uri="{FF2B5EF4-FFF2-40B4-BE49-F238E27FC236}">
                <a16:creationId xmlns:a16="http://schemas.microsoft.com/office/drawing/2014/main" id="{34CFF734-7F71-EC48-80CE-EE8587E6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37" y="1637190"/>
            <a:ext cx="2235772" cy="298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29797E6-7D22-2F4A-A457-A1EA81DC6CC3}"/>
              </a:ext>
            </a:extLst>
          </p:cNvPr>
          <p:cNvSpPr txBox="1"/>
          <p:nvPr/>
        </p:nvSpPr>
        <p:spPr>
          <a:xfrm>
            <a:off x="702129" y="914400"/>
            <a:ext cx="6208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 Sekretariatsteam der  GIBS Solothurn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C465F32-D214-9646-AF3A-CFCACEB8FFF8}"/>
              </a:ext>
            </a:extLst>
          </p:cNvPr>
          <p:cNvSpPr/>
          <p:nvPr/>
        </p:nvSpPr>
        <p:spPr>
          <a:xfrm>
            <a:off x="8867656" y="1850934"/>
            <a:ext cx="2275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Doris Frey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doris.frey@dbk.so.ch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Tel. 032 627 78 01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8" name="Picture 4" descr="/var/folders/tm/klmdkwjd2_s1_g11w2d_n82c0000gn/T/com.microsoft.Powerpoint/WebArchiveCopyPasteTempFiles/9k=">
            <a:extLst>
              <a:ext uri="{FF2B5EF4-FFF2-40B4-BE49-F238E27FC236}">
                <a16:creationId xmlns:a16="http://schemas.microsoft.com/office/drawing/2014/main" id="{0939F38D-B2EF-8A4B-9874-54025D7B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1608365"/>
            <a:ext cx="2116364" cy="30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D4F6C43-0367-EE40-85C3-01D4A418E833}"/>
              </a:ext>
            </a:extLst>
          </p:cNvPr>
          <p:cNvSpPr/>
          <p:nvPr/>
        </p:nvSpPr>
        <p:spPr>
          <a:xfrm>
            <a:off x="3206750" y="1850934"/>
            <a:ext cx="2781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Jessica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Dubach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6"/>
              </a:rPr>
              <a:t>jessica.dubach@dbk.so.ch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Tel. 032 627 78 09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726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Berufsfachschule: Lektionentafel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FF277228-2AB6-44D1-9D08-A09877621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891590"/>
              </p:ext>
            </p:extLst>
          </p:nvPr>
        </p:nvGraphicFramePr>
        <p:xfrm>
          <a:off x="587375" y="1006209"/>
          <a:ext cx="11237072" cy="4713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0554">
                  <a:extLst>
                    <a:ext uri="{9D8B030D-6E8A-4147-A177-3AD203B41FA5}">
                      <a16:colId xmlns:a16="http://schemas.microsoft.com/office/drawing/2014/main" val="3976499444"/>
                    </a:ext>
                  </a:extLst>
                </a:gridCol>
                <a:gridCol w="878542">
                  <a:extLst>
                    <a:ext uri="{9D8B030D-6E8A-4147-A177-3AD203B41FA5}">
                      <a16:colId xmlns:a16="http://schemas.microsoft.com/office/drawing/2014/main" val="2674777863"/>
                    </a:ext>
                  </a:extLst>
                </a:gridCol>
                <a:gridCol w="797858">
                  <a:extLst>
                    <a:ext uri="{9D8B030D-6E8A-4147-A177-3AD203B41FA5}">
                      <a16:colId xmlns:a16="http://schemas.microsoft.com/office/drawing/2014/main" val="3409656101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3190705434"/>
                    </a:ext>
                  </a:extLst>
                </a:gridCol>
                <a:gridCol w="735106">
                  <a:extLst>
                    <a:ext uri="{9D8B030D-6E8A-4147-A177-3AD203B41FA5}">
                      <a16:colId xmlns:a16="http://schemas.microsoft.com/office/drawing/2014/main" val="337955829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83456513"/>
                    </a:ext>
                  </a:extLst>
                </a:gridCol>
              </a:tblGrid>
              <a:tr h="517146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Unterricht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LJ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LJ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LJ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LJ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50581"/>
                  </a:ext>
                </a:extLst>
              </a:tr>
              <a:tr h="250893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Berufskenntnisse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0068555"/>
                  </a:ext>
                </a:extLst>
              </a:tr>
              <a:tr h="647655">
                <a:tc>
                  <a:txBody>
                    <a:bodyPr/>
                    <a:lstStyle/>
                    <a:p>
                      <a:pPr marL="20955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Polstern </a:t>
                      </a:r>
                      <a:b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Kommunizieren und Dokumentieren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b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0304818"/>
                  </a:ext>
                </a:extLst>
              </a:tr>
              <a:tr h="661956">
                <a:tc>
                  <a:txBody>
                    <a:bodyPr/>
                    <a:lstStyle/>
                    <a:p>
                      <a:pPr marL="20955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Installieren von Vorhängen und Vorhangsystemen </a:t>
                      </a:r>
                    </a:p>
                    <a:p>
                      <a:pPr marL="20955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Montieren von Möbeln und Objekten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5963775"/>
                  </a:ext>
                </a:extLst>
              </a:tr>
              <a:tr h="726141">
                <a:tc>
                  <a:txBody>
                    <a:bodyPr/>
                    <a:lstStyle/>
                    <a:p>
                      <a:pPr marL="20955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Belegen von Böden mit textilen Belägen </a:t>
                      </a:r>
                    </a:p>
                    <a:p>
                      <a:pPr marL="20955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Bespannen und Belegen von Flächen mit verschiedenen Materialien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531058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Berufskenntnisse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3342512"/>
                  </a:ext>
                </a:extLst>
              </a:tr>
              <a:tr h="546847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Allgemeinbildung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5656872"/>
                  </a:ext>
                </a:extLst>
              </a:tr>
              <a:tr h="470762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Sport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0781892"/>
                  </a:ext>
                </a:extLst>
              </a:tr>
              <a:tr h="434673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Lektionen</a:t>
                      </a:r>
                      <a:endParaRPr lang="de-CH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1440</a:t>
                      </a:r>
                      <a:endParaRPr lang="de-CH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25119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00558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A4ED85-8C06-468A-A7AC-4A8BD1E6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1" y="547690"/>
            <a:ext cx="4601447" cy="66327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2680E3-F259-48A5-8954-786A1E98DBA8}"/>
              </a:ext>
            </a:extLst>
          </p:cNvPr>
          <p:cNvSpPr/>
          <p:nvPr/>
        </p:nvSpPr>
        <p:spPr>
          <a:xfrm>
            <a:off x="0" y="1542006"/>
            <a:ext cx="12192000" cy="5408612"/>
          </a:xfrm>
          <a:prstGeom prst="rect">
            <a:avLst/>
          </a:prstGeom>
          <a:solidFill>
            <a:srgbClr val="E40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5D08125-96C3-4FF6-B8AE-6ED279E88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608" y="2034883"/>
            <a:ext cx="11105921" cy="3899751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Walter Pretelli</a:t>
            </a:r>
            <a:b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Geschäftsführer OdA Raumausstattung Schweiz, Selzach</a:t>
            </a:r>
            <a:br>
              <a:rPr lang="de-CH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Überbetriebliche Kurse</a:t>
            </a:r>
            <a:endParaRPr lang="de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341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Überbetriebliche Kurse: Kursprogramm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003FEE9B-408A-459A-8041-FA35C2441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651820"/>
              </p:ext>
            </p:extLst>
          </p:nvPr>
        </p:nvGraphicFramePr>
        <p:xfrm>
          <a:off x="587375" y="1093694"/>
          <a:ext cx="11210178" cy="47758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766">
                  <a:extLst>
                    <a:ext uri="{9D8B030D-6E8A-4147-A177-3AD203B41FA5}">
                      <a16:colId xmlns:a16="http://schemas.microsoft.com/office/drawing/2014/main" val="3263292192"/>
                    </a:ext>
                  </a:extLst>
                </a:gridCol>
                <a:gridCol w="1060709">
                  <a:extLst>
                    <a:ext uri="{9D8B030D-6E8A-4147-A177-3AD203B41FA5}">
                      <a16:colId xmlns:a16="http://schemas.microsoft.com/office/drawing/2014/main" val="1757564352"/>
                    </a:ext>
                  </a:extLst>
                </a:gridCol>
                <a:gridCol w="8093023">
                  <a:extLst>
                    <a:ext uri="{9D8B030D-6E8A-4147-A177-3AD203B41FA5}">
                      <a16:colId xmlns:a16="http://schemas.microsoft.com/office/drawing/2014/main" val="364744082"/>
                    </a:ext>
                  </a:extLst>
                </a:gridCol>
                <a:gridCol w="1155680">
                  <a:extLst>
                    <a:ext uri="{9D8B030D-6E8A-4147-A177-3AD203B41FA5}">
                      <a16:colId xmlns:a16="http://schemas.microsoft.com/office/drawing/2014/main" val="3660979541"/>
                    </a:ext>
                  </a:extLst>
                </a:gridCol>
              </a:tblGrid>
              <a:tr h="3562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Lehrjahr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Kurse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Handlungskompetenz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3913625"/>
                  </a:ext>
                </a:extLst>
              </a:tr>
              <a:tr h="7848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 1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  Klassisches Polster eines Möbels anfertigen 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  Modernes Polster eines Möbels anfertigen 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  Polstermöbel mit Festbezug beziehen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Tage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0016494"/>
                  </a:ext>
                </a:extLst>
              </a:tr>
              <a:tr h="7848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 2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  Den Unterlagsboden für das Belegen vorbereiten 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  Textile Bodenbeläge verlegen 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  Abschlussarbeiten nach dem Belegen von Bodenbelägen durchführen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Tage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422425"/>
                  </a:ext>
                </a:extLst>
              </a:tr>
              <a:tr h="7848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 3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  Vorhangsysteme und technische Vorhänge montieren 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  Schienen, Stangen und Dekorationsvorhänge montieren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e1  Flächen mit verschiedenen Materialien bespannen 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Tage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329606"/>
                  </a:ext>
                </a:extLst>
              </a:tr>
              <a:tr h="7848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 4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  Klassisches Polster eines Möbels anfertigen 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  Polstermöbel mit Festbezug beziehen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a6  Moderne und klassische Polster kapitonieren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Tage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4601337"/>
                  </a:ext>
                </a:extLst>
              </a:tr>
              <a:tr h="107719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 5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  Polstermöbel nach Kundenwunsch instand stellen 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a5  Lose Bezüge (Houssen) und Kissen konfektionieren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  Möbel und Möbelteile liefern und bei Kundinnen und Kunden zusammenstellen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e3  Oberflächen mit verschiedenen Materialien bekleben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Tage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036335"/>
                  </a:ext>
                </a:extLst>
              </a:tr>
              <a:tr h="2000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de-CH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Tage</a:t>
                      </a:r>
                      <a:endParaRPr lang="de-CH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63816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4135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Ziele der Veranstaltung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3FB842-A717-4999-A6C5-1F7E2E80C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795" y="6060178"/>
            <a:ext cx="3781168" cy="54503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87375" y="1341438"/>
            <a:ext cx="99510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Die Berufsbildungsverantwortlichen der drei Lernorte und weitere Interessierte sind über die Neuerungen informiert.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Die Eckwerte und die wesentlichen Inhalte der neuen Bildungserlasse sind bekannt.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Die bereits erstellten Umsetzungsdokumente sind vorgestellt.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Rückmeldungen und Anliegen zum Einsatz der Umsetzungsdokumente und zur Umsetzung generell sind aufgenommen und zur Bearbeitung zugewiesen.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weiteren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Schritte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Massnahmen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kommuniziert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787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Lernort üK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7358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A4ED85-8C06-468A-A7AC-4A8BD1E6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1" y="547690"/>
            <a:ext cx="4601447" cy="66327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2680E3-F259-48A5-8954-786A1E98DBA8}"/>
              </a:ext>
            </a:extLst>
          </p:cNvPr>
          <p:cNvSpPr/>
          <p:nvPr/>
        </p:nvSpPr>
        <p:spPr>
          <a:xfrm>
            <a:off x="0" y="1542006"/>
            <a:ext cx="12192000" cy="5408612"/>
          </a:xfrm>
          <a:prstGeom prst="rect">
            <a:avLst/>
          </a:prstGeom>
          <a:solidFill>
            <a:srgbClr val="E40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5D08125-96C3-4FF6-B8AE-6ED279E88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608" y="2034884"/>
            <a:ext cx="11105921" cy="741268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Mirco Kurt</a:t>
            </a:r>
            <a:b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Lernort Betrieb</a:t>
            </a:r>
            <a:endParaRPr lang="de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064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>
                <a:latin typeface="Arial" panose="020B0604020202020204" pitchFamily="34" charset="0"/>
                <a:cs typeface="Arial" panose="020B0604020202020204" pitchFamily="34" charset="0"/>
              </a:rPr>
              <a:t>Lernort Betrieb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87375" y="1184796"/>
            <a:ext cx="11023378" cy="2610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de-CH" sz="2400">
                <a:latin typeface="Arial" panose="020B0604020202020204" pitchFamily="34" charset="0"/>
                <a:cs typeface="Arial" panose="020B0604020202020204" pitchFamily="34" charset="0"/>
              </a:rPr>
              <a:t>Erstellung des neuen Ausbildungsprogramms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Schwergewicht Polstern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Situation Bodenbeläge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Umsetzungsdokumente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Anforderungen an </a:t>
            </a:r>
            <a:r>
              <a:rPr lang="de-CH" sz="2400">
                <a:latin typeface="Arial" panose="020B0604020202020204" pitchFamily="34" charset="0"/>
                <a:cs typeface="Arial" panose="020B0604020202020204" pitchFamily="34" charset="0"/>
              </a:rPr>
              <a:t>den Betrieb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651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A4ED85-8C06-468A-A7AC-4A8BD1E6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1" y="547690"/>
            <a:ext cx="4601447" cy="66327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2680E3-F259-48A5-8954-786A1E98DBA8}"/>
              </a:ext>
            </a:extLst>
          </p:cNvPr>
          <p:cNvSpPr/>
          <p:nvPr/>
        </p:nvSpPr>
        <p:spPr>
          <a:xfrm>
            <a:off x="0" y="1456945"/>
            <a:ext cx="12192000" cy="5408612"/>
          </a:xfrm>
          <a:prstGeom prst="rect">
            <a:avLst/>
          </a:prstGeom>
          <a:solidFill>
            <a:srgbClr val="E40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5D08125-96C3-4FF6-B8AE-6ED279E88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608" y="2034883"/>
            <a:ext cx="11105921" cy="1630737"/>
          </a:xfrm>
        </p:spPr>
        <p:txBody>
          <a:bodyPr anchor="t" anchorCtr="0">
            <a:noAutofit/>
          </a:bodyPr>
          <a:lstStyle/>
          <a:p>
            <a:pPr algn="l">
              <a:lnSpc>
                <a:spcPts val="4500"/>
              </a:lnSpc>
              <a:spcAft>
                <a:spcPts val="600"/>
              </a:spcAft>
            </a:pPr>
            <a:r>
              <a:rPr lang="de-CH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Austausch und Vernetzung zur Umsetzung </a:t>
            </a:r>
            <a:br>
              <a:rPr lang="de-CH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Ausbildung am Lernort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9A83B39E-2EC8-4F52-950C-DEFD6ED41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616" y="3675999"/>
            <a:ext cx="10937869" cy="252655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Einsatz und Nutzen der Umsetzungsdokumente</a:t>
            </a:r>
          </a:p>
          <a:p>
            <a:pPr marL="342900" indent="-342900" algn="l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Lernortkoordination und -kooperation </a:t>
            </a:r>
          </a:p>
          <a:p>
            <a:pPr marL="342900" indent="-342900" algn="l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Fragen und Unterstützungsbedarf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713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b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Austausch zur Umsetzung der Ausbildung </a:t>
            </a:r>
            <a:b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Austausch und Vernetzung </a:t>
            </a:r>
            <a:endParaRPr lang="de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079" y="1341438"/>
            <a:ext cx="10833620" cy="46051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CH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Organisation: 3 Posten, 3 Runden mit Wechsel alle 15 Minuten</a:t>
            </a: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Ablauf pro Posten: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Kurze Einführung durch Gastgeber, danach Zeit für die Dokumente und Diskussion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Fragen/Inputs werden notiert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Gastgeber präsentieren die wichtigsten Fragen/Antworten der 3 Runden im Plenum</a:t>
            </a:r>
          </a:p>
          <a:p>
            <a:pPr marL="0" indent="0">
              <a:buNone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Diagramm 3"/>
          <p:cNvGraphicFramePr/>
          <p:nvPr>
            <p:extLst>
              <p:ext uri="{D42A27DB-BD31-4B8C-83A1-F6EECF244321}">
                <p14:modId xmlns:p14="http://schemas.microsoft.com/office/powerpoint/2010/main" val="1173592807"/>
              </p:ext>
            </p:extLst>
          </p:nvPr>
        </p:nvGraphicFramePr>
        <p:xfrm>
          <a:off x="587375" y="1900990"/>
          <a:ext cx="10273130" cy="1820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36048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A4ED85-8C06-468A-A7AC-4A8BD1E6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1" y="547690"/>
            <a:ext cx="4601447" cy="66327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2680E3-F259-48A5-8954-786A1E98DBA8}"/>
              </a:ext>
            </a:extLst>
          </p:cNvPr>
          <p:cNvSpPr/>
          <p:nvPr/>
        </p:nvSpPr>
        <p:spPr>
          <a:xfrm>
            <a:off x="0" y="1456945"/>
            <a:ext cx="12192000" cy="5408612"/>
          </a:xfrm>
          <a:prstGeom prst="rect">
            <a:avLst/>
          </a:prstGeom>
          <a:solidFill>
            <a:srgbClr val="E40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5D08125-96C3-4FF6-B8AE-6ED279E88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608" y="2034883"/>
            <a:ext cx="11105921" cy="1630737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de-CH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Zusammenfassung, Abschluss: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9A83B39E-2EC8-4F52-950C-DEFD6ED41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616" y="4034589"/>
            <a:ext cx="10937869" cy="252655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Besprechen/vorstellen der wichtigsten Fragen/Antworten </a:t>
            </a:r>
          </a:p>
          <a:p>
            <a:pPr marL="342900" indent="-342900" algn="l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Ausblick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971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763603" cy="676690"/>
          </a:xfrm>
        </p:spPr>
        <p:txBody>
          <a:bodyPr>
            <a:noAutofit/>
          </a:bodyPr>
          <a:lstStyle/>
          <a:p>
            <a:b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000" b="1" dirty="0">
                <a:latin typeface="Arial" panose="020B0604020202020204" pitchFamily="34" charset="0"/>
                <a:cs typeface="Arial" panose="020B0604020202020204" pitchFamily="34" charset="0"/>
              </a:rPr>
              <a:t>Wichtigste Fragen/Antworten aus den drei Austauschrunden </a:t>
            </a:r>
            <a:r>
              <a:rPr lang="de-CH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Austausch </a:t>
            </a:r>
            <a:r>
              <a:rPr lang="de-CH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Vernetzung 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079" y="1341438"/>
            <a:ext cx="10833620" cy="46051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Diagramm 3"/>
          <p:cNvGraphicFramePr/>
          <p:nvPr>
            <p:extLst>
              <p:ext uri="{D42A27DB-BD31-4B8C-83A1-F6EECF244321}">
                <p14:modId xmlns:p14="http://schemas.microsoft.com/office/powerpoint/2010/main" val="602135680"/>
              </p:ext>
            </p:extLst>
          </p:nvPr>
        </p:nvGraphicFramePr>
        <p:xfrm>
          <a:off x="1054685" y="1341438"/>
          <a:ext cx="10273130" cy="1820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44749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Ausblick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191" y="1337594"/>
            <a:ext cx="11601905" cy="460510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sz="2200" b="1" dirty="0">
                <a:latin typeface="Arial" panose="020B0604020202020204" pitchFamily="34" charset="0"/>
                <a:cs typeface="Arial" panose="020B0604020202020204" pitchFamily="34" charset="0"/>
              </a:rPr>
              <a:t>Frühjahr 2020</a:t>
            </a: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	Informationsveranstaltungen in den Sprachregionen FR und 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2200" b="1" dirty="0">
                <a:latin typeface="Arial" panose="020B0604020202020204" pitchFamily="34" charset="0"/>
                <a:cs typeface="Arial" panose="020B0604020202020204" pitchFamily="34" charset="0"/>
              </a:rPr>
              <a:t>April 2020</a:t>
            </a:r>
            <a:r>
              <a:rPr lang="de-CH" sz="2200">
                <a:latin typeface="Arial" panose="020B0604020202020204" pitchFamily="34" charset="0"/>
                <a:cs typeface="Arial" panose="020B0604020202020204" pitchFamily="34" charset="0"/>
              </a:rPr>
              <a:t>		Einführungskurs </a:t>
            </a: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für Berufsbildnerinnen/Berufsbildner </a:t>
            </a:r>
            <a:r>
              <a:rPr lang="de-CH" sz="2200">
                <a:latin typeface="Arial" panose="020B0604020202020204" pitchFamily="34" charset="0"/>
                <a:cs typeface="Arial" panose="020B0604020202020204" pitchFamily="34" charset="0"/>
              </a:rPr>
              <a:t>DE (4 </a:t>
            </a: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Std.)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2200" b="1" dirty="0">
                <a:latin typeface="Arial" panose="020B0604020202020204" pitchFamily="34" charset="0"/>
                <a:cs typeface="Arial" panose="020B0604020202020204" pitchFamily="34" charset="0"/>
              </a:rPr>
              <a:t>August 2020</a:t>
            </a:r>
            <a:r>
              <a:rPr lang="de-CH" sz="2200" b="1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CH" sz="2200">
                <a:latin typeface="Arial" panose="020B0604020202020204" pitchFamily="34" charset="0"/>
                <a:cs typeface="Arial" panose="020B0604020202020204" pitchFamily="34" charset="0"/>
              </a:rPr>
              <a:t>Beginn </a:t>
            </a: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des ersten Lehrgangs Raumausstatterin/Raumausstatter EFZ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2200" b="1" dirty="0">
                <a:latin typeface="Arial" panose="020B0604020202020204" pitchFamily="34" charset="0"/>
                <a:cs typeface="Arial" panose="020B0604020202020204" pitchFamily="34" charset="0"/>
              </a:rPr>
              <a:t>Frühjahr 2024</a:t>
            </a: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	Erstes QV für Raumausstatterin/Raumausstatter EFZ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978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Kontakt Trägerschaft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096" y="2187825"/>
            <a:ext cx="5393610" cy="317825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OdA Raumausstattung Schweiz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Eichholzstrasse 11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CH-2545 Selzach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Telefon +41 32 641 66 10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box@raumausstattung-schweiz.ch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www.raumausstattung-schweiz.ch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487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477" y="3756452"/>
            <a:ext cx="9057131" cy="166744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CH" sz="3600" dirty="0">
                <a:latin typeface="Arial" panose="020B0604020202020204" pitchFamily="34" charset="0"/>
                <a:cs typeface="Arial" panose="020B0604020202020204" pitchFamily="34" charset="0"/>
              </a:rPr>
              <a:t>Vielen Dank und viel Erfolg beim Ausbilden von </a:t>
            </a:r>
            <a:r>
              <a:rPr lang="de-CH" sz="3600">
                <a:latin typeface="Arial" panose="020B0604020202020204" pitchFamily="34" charset="0"/>
                <a:cs typeface="Arial" panose="020B0604020202020204" pitchFamily="34" charset="0"/>
              </a:rPr>
              <a:t>unseren künftigen </a:t>
            </a:r>
            <a:r>
              <a:rPr lang="de-CH" sz="3600" dirty="0">
                <a:latin typeface="Arial" panose="020B0604020202020204" pitchFamily="34" charset="0"/>
                <a:cs typeface="Arial" panose="020B0604020202020204" pitchFamily="34" charset="0"/>
              </a:rPr>
              <a:t>Fachleuten.</a:t>
            </a:r>
          </a:p>
          <a:p>
            <a:pPr marL="0" indent="0">
              <a:lnSpc>
                <a:spcPct val="100000"/>
              </a:lnSpc>
              <a:buNone/>
            </a:pPr>
            <a:endParaRPr lang="de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6AEFEE1-E018-474B-920E-CAC728C83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" y="22116"/>
            <a:ext cx="6579544" cy="3406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63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1164D58D-D3D7-4AC7-BD0E-34954A10E4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9"/>
          <a:stretch/>
        </p:blipFill>
        <p:spPr>
          <a:xfrm>
            <a:off x="0" y="-28773"/>
            <a:ext cx="12192000" cy="600035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B404CA7-E2E8-4A61-9A8E-DFC829A2E34B}"/>
              </a:ext>
            </a:extLst>
          </p:cNvPr>
          <p:cNvSpPr txBox="1"/>
          <p:nvPr/>
        </p:nvSpPr>
        <p:spPr>
          <a:xfrm>
            <a:off x="134289" y="3885229"/>
            <a:ext cx="172745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Reto Eilinger</a:t>
            </a:r>
            <a:br>
              <a:rPr lang="de-CH" sz="1600"/>
            </a:br>
            <a:r>
              <a:rPr lang="de-CH" sz="1600"/>
              <a:t>Mitglied Vorstand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AF81F95-F561-4491-94C9-A175DFBFD1B7}"/>
              </a:ext>
            </a:extLst>
          </p:cNvPr>
          <p:cNvSpPr txBox="1"/>
          <p:nvPr/>
        </p:nvSpPr>
        <p:spPr>
          <a:xfrm>
            <a:off x="1037967" y="3094852"/>
            <a:ext cx="208417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Fredi Schneider</a:t>
            </a:r>
            <a:br>
              <a:rPr lang="de-CH" sz="1600"/>
            </a:br>
            <a:r>
              <a:rPr lang="de-CH" sz="1600"/>
              <a:t>Pädagogischer Berater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8184A9-2652-4AF1-910F-A4948C0D0748}"/>
              </a:ext>
            </a:extLst>
          </p:cNvPr>
          <p:cNvSpPr txBox="1"/>
          <p:nvPr/>
        </p:nvSpPr>
        <p:spPr>
          <a:xfrm>
            <a:off x="2292608" y="134448"/>
            <a:ext cx="161212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Walter Pretelli</a:t>
            </a:r>
            <a:br>
              <a:rPr lang="de-CH" sz="1600"/>
            </a:br>
            <a:r>
              <a:rPr lang="de-CH" sz="1600"/>
              <a:t>Geschäftsführer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6BB2553-B4B7-4324-BDCD-692C03FC9CCD}"/>
              </a:ext>
            </a:extLst>
          </p:cNvPr>
          <p:cNvSpPr txBox="1"/>
          <p:nvPr/>
        </p:nvSpPr>
        <p:spPr>
          <a:xfrm>
            <a:off x="2570209" y="3885229"/>
            <a:ext cx="199355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Marie France Bonfigli</a:t>
            </a:r>
            <a:br>
              <a:rPr lang="de-CH" sz="1600"/>
            </a:br>
            <a:r>
              <a:rPr lang="de-CH" sz="1600"/>
              <a:t>Mitglied Vorstand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4D685D-679B-457A-B4EB-9FA95B25A3C9}"/>
              </a:ext>
            </a:extLst>
          </p:cNvPr>
          <p:cNvSpPr txBox="1"/>
          <p:nvPr/>
        </p:nvSpPr>
        <p:spPr>
          <a:xfrm>
            <a:off x="4047267" y="3094852"/>
            <a:ext cx="169450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Denis Viquerat</a:t>
            </a:r>
            <a:br>
              <a:rPr lang="de-CH" sz="1600"/>
            </a:br>
            <a:r>
              <a:rPr lang="de-CH" sz="1600"/>
              <a:t>Mitglied Vorstand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CEFB682-4524-4AC1-BF03-F0A0F77A3494}"/>
              </a:ext>
            </a:extLst>
          </p:cNvPr>
          <p:cNvSpPr txBox="1"/>
          <p:nvPr/>
        </p:nvSpPr>
        <p:spPr>
          <a:xfrm>
            <a:off x="5343997" y="3885229"/>
            <a:ext cx="169450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Stéphane Luthy</a:t>
            </a:r>
            <a:br>
              <a:rPr lang="de-CH" sz="1600"/>
            </a:br>
            <a:r>
              <a:rPr lang="de-CH" sz="1600"/>
              <a:t>Mitglied Vorstand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B10072F-F576-4B81-A6B1-1C2544525447}"/>
              </a:ext>
            </a:extLst>
          </p:cNvPr>
          <p:cNvSpPr txBox="1"/>
          <p:nvPr/>
        </p:nvSpPr>
        <p:spPr>
          <a:xfrm>
            <a:off x="6485668" y="2848630"/>
            <a:ext cx="156269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Fritz Steffen</a:t>
            </a:r>
            <a:br>
              <a:rPr lang="de-CH" sz="1600"/>
            </a:br>
            <a:r>
              <a:rPr lang="de-CH" sz="1600"/>
              <a:t>Präsident des Vorstands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5A9D99D-03CA-45B2-B95E-AE4DC6BC47DE}"/>
              </a:ext>
            </a:extLst>
          </p:cNvPr>
          <p:cNvSpPr txBox="1"/>
          <p:nvPr/>
        </p:nvSpPr>
        <p:spPr>
          <a:xfrm>
            <a:off x="7694140" y="3885229"/>
            <a:ext cx="18617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Xavier Nanchen</a:t>
            </a:r>
            <a:br>
              <a:rPr lang="de-CH" sz="1600"/>
            </a:br>
            <a:r>
              <a:rPr lang="de-CH" sz="1600"/>
              <a:t>Mitglied Vorstand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D49732B-CCA2-470B-AD63-8F93D36DD8F7}"/>
              </a:ext>
            </a:extLst>
          </p:cNvPr>
          <p:cNvSpPr txBox="1"/>
          <p:nvPr/>
        </p:nvSpPr>
        <p:spPr>
          <a:xfrm>
            <a:off x="9012195" y="3094852"/>
            <a:ext cx="182056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Mirco Kurt</a:t>
            </a:r>
            <a:br>
              <a:rPr lang="de-CH" sz="1600"/>
            </a:br>
            <a:r>
              <a:rPr lang="de-CH" sz="1600"/>
              <a:t>Beisitzer Vorstand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A1B8E74-886B-43F3-A982-F5E67C3130B2}"/>
              </a:ext>
            </a:extLst>
          </p:cNvPr>
          <p:cNvSpPr txBox="1"/>
          <p:nvPr/>
        </p:nvSpPr>
        <p:spPr>
          <a:xfrm>
            <a:off x="10231395" y="3885229"/>
            <a:ext cx="18617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/>
              <a:t>Manuel Santi</a:t>
            </a:r>
            <a:br>
              <a:rPr lang="de-CH" sz="1600"/>
            </a:br>
            <a:r>
              <a:rPr lang="de-CH" sz="1600"/>
              <a:t>Mitglied Vorstand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4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A4ED85-8C06-468A-A7AC-4A8BD1E6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1" y="547690"/>
            <a:ext cx="4601447" cy="66327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C2680E3-F259-48A5-8954-786A1E98DBA8}"/>
              </a:ext>
            </a:extLst>
          </p:cNvPr>
          <p:cNvSpPr/>
          <p:nvPr/>
        </p:nvSpPr>
        <p:spPr>
          <a:xfrm>
            <a:off x="0" y="1456945"/>
            <a:ext cx="12192000" cy="5408612"/>
          </a:xfrm>
          <a:prstGeom prst="rect">
            <a:avLst/>
          </a:prstGeom>
          <a:solidFill>
            <a:srgbClr val="E40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5D08125-96C3-4FF6-B8AE-6ED279E88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608" y="2034884"/>
            <a:ext cx="11105921" cy="74126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de-CH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Info-Block</a:t>
            </a:r>
            <a:endParaRPr lang="de-CH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9A83B39E-2EC8-4F52-950C-DEFD6ED41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616" y="4034589"/>
            <a:ext cx="10937869" cy="252655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Grundsätze und Ziele der Reform </a:t>
            </a:r>
          </a:p>
          <a:p>
            <a:pPr marL="342900" indent="-342900" algn="l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Vorstellen der neuen Bildungserlasse </a:t>
            </a:r>
          </a:p>
          <a:p>
            <a:pPr marL="342900" indent="-342900" algn="l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zu den Umsetzungsdokumenten für die Lernorte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175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Grundsätze und Ziele der Reform: </a:t>
            </a:r>
            <a:b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Warum eine Reform?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3FB842-A717-4999-A6C5-1F7E2E80C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795" y="6060178"/>
            <a:ext cx="3781168" cy="54503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87375" y="1341438"/>
            <a:ext cx="1100042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Das altrechtliche Ausbildungsreglement von 1999 musste durch eine Bildungsverordnung und einen Bildungsplan, konform mit dem seit 2004 geltenden Berufsbildungsgesetz ersetzt werden.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Der bisherige Beruf Innendekorateur/in EFZ sollte weiterentwickelt und auf die künftigen Anforderungen des Arbeitsmarktes ausgerichtet werden. Dadurch soll die Ausbildung noch attraktiver werden für Betriebe und Lernende.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Die berufliche Grundbildung Raumausstatter/in EFZ hat keine Fachrichtungen mehr. Raumausstatter/innen sollen über breite Qualifikationen verfügen, um im Markt gut bestehen zu können.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4" y="4172278"/>
            <a:ext cx="2674773" cy="17560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47" y="4172278"/>
            <a:ext cx="2490181" cy="17560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52" y="4172279"/>
            <a:ext cx="2631730" cy="1756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22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000" b="1" dirty="0">
                <a:latin typeface="Arial" panose="020B0604020202020204" pitchFamily="34" charset="0"/>
                <a:cs typeface="Arial" panose="020B0604020202020204" pitchFamily="34" charset="0"/>
              </a:rPr>
              <a:t>Neue Bildungserlasse Raumausstatterin/Raumausstatter EFZ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792CE1E-693D-42F2-92F4-7D220015D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795" y="6060178"/>
            <a:ext cx="3781168" cy="545033"/>
          </a:xfrm>
          <a:prstGeom prst="rect">
            <a:avLst/>
          </a:prstGeom>
        </p:spPr>
      </p:pic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688E38AF-71AB-4A08-B58B-03DCF6DAC8EC}"/>
              </a:ext>
            </a:extLst>
          </p:cNvPr>
          <p:cNvGraphicFramePr>
            <a:graphicFrameLocks noGrp="1"/>
          </p:cNvGraphicFramePr>
          <p:nvPr/>
        </p:nvGraphicFramePr>
        <p:xfrm>
          <a:off x="593533" y="1341438"/>
          <a:ext cx="11285429" cy="160093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590699">
                  <a:extLst>
                    <a:ext uri="{9D8B030D-6E8A-4147-A177-3AD203B41FA5}">
                      <a16:colId xmlns:a16="http://schemas.microsoft.com/office/drawing/2014/main" val="3234401035"/>
                    </a:ext>
                  </a:extLst>
                </a:gridCol>
                <a:gridCol w="5694730">
                  <a:extLst>
                    <a:ext uri="{9D8B030D-6E8A-4147-A177-3AD203B41FA5}">
                      <a16:colId xmlns:a16="http://schemas.microsoft.com/office/drawing/2014/main" val="3483876932"/>
                    </a:ext>
                  </a:extLst>
                </a:gridCol>
              </a:tblGrid>
              <a:tr h="663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Bildungsverordnung (</a:t>
                      </a:r>
                      <a:r>
                        <a:rPr lang="de-CH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BiVo</a:t>
                      </a:r>
                      <a:r>
                        <a:rPr lang="de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regelt die </a:t>
                      </a:r>
                      <a:r>
                        <a:rPr lang="de-CH" sz="16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rechtlich relevanten Aspekte </a:t>
                      </a:r>
                      <a:r>
                        <a:rPr lang="de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einer beruflichen Grundbildung</a:t>
                      </a:r>
                      <a:endParaRPr lang="de-CH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de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Bildungsplan </a:t>
                      </a:r>
                      <a:r>
                        <a:rPr lang="de-CH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definiert den Inhalt </a:t>
                      </a:r>
                      <a:r>
                        <a:rPr lang="de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beruflichen Grundbildung.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7091790"/>
                  </a:ext>
                </a:extLst>
              </a:tr>
              <a:tr h="93711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 basiert auf einem </a:t>
                      </a:r>
                      <a:r>
                        <a:rPr lang="de-CH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Leittext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SBFI.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 wird auf Antrag der Trägerschaft vom SBFI erlassen.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basiert auf einer Leitvorlage des SBFI.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wird von der Trägerschaft erlassen und vom SBFI genehmigt.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70775204"/>
                  </a:ext>
                </a:extLst>
              </a:tr>
            </a:tbl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247" y="3154445"/>
            <a:ext cx="5642715" cy="25557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33" y="3079056"/>
            <a:ext cx="5478404" cy="3337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664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000" b="1" dirty="0">
                <a:latin typeface="Arial" panose="020B0604020202020204" pitchFamily="34" charset="0"/>
                <a:cs typeface="Arial" panose="020B0604020202020204" pitchFamily="34" charset="0"/>
              </a:rPr>
              <a:t>Neue Bildungserlasse Raumausstatterin/Raumausstatter EFZ:</a:t>
            </a:r>
            <a:br>
              <a:rPr lang="de-CH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Eckwerte</a:t>
            </a:r>
            <a:r>
              <a:rPr lang="de-CH" sz="30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CH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Neuerungen</a:t>
            </a:r>
            <a:r>
              <a:rPr lang="de-CH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000" b="1" dirty="0">
                <a:latin typeface="Arial" panose="020B0604020202020204" pitchFamily="34" charset="0"/>
                <a:cs typeface="Arial" panose="020B0604020202020204" pitchFamily="34" charset="0"/>
              </a:rPr>
              <a:t>auf einen Blick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792CE1E-693D-42F2-92F4-7D220015D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795" y="6060178"/>
            <a:ext cx="3781168" cy="545033"/>
          </a:xfrm>
          <a:prstGeom prst="rect">
            <a:avLst/>
          </a:prstGeom>
        </p:spPr>
      </p:pic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688E38AF-71AB-4A08-B58B-03DCF6DAC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481002"/>
              </p:ext>
            </p:extLst>
          </p:nvPr>
        </p:nvGraphicFramePr>
        <p:xfrm>
          <a:off x="593534" y="1341438"/>
          <a:ext cx="11291588" cy="450384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27152">
                  <a:extLst>
                    <a:ext uri="{9D8B030D-6E8A-4147-A177-3AD203B41FA5}">
                      <a16:colId xmlns:a16="http://schemas.microsoft.com/office/drawing/2014/main" val="3686136475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3234401035"/>
                    </a:ext>
                  </a:extLst>
                </a:gridCol>
                <a:gridCol w="5321036">
                  <a:extLst>
                    <a:ext uri="{9D8B030D-6E8A-4147-A177-3AD203B41FA5}">
                      <a16:colId xmlns:a16="http://schemas.microsoft.com/office/drawing/2014/main" val="3483876932"/>
                    </a:ext>
                  </a:extLst>
                </a:gridCol>
              </a:tblGrid>
              <a:tr h="2892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CH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Lehrbeginn August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675768"/>
                  </a:ext>
                </a:extLst>
              </a:tr>
              <a:tr h="627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i="1" dirty="0" err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Berufsbezeich-nung</a:t>
                      </a:r>
                      <a:endParaRPr lang="de-CH" sz="1600" i="1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Innendekorateurin /</a:t>
                      </a:r>
                      <a:r>
                        <a:rPr lang="de-CH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nnendekorateur EFZ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Raumausstatterin / Raumausstatter EFZ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091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i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Fachrichtungen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 (Polstern,</a:t>
                      </a:r>
                      <a:r>
                        <a:rPr lang="de-CH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Bodenbelag, Montage,</a:t>
                      </a:r>
                      <a:r>
                        <a:rPr lang="de-CH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Vorhang,</a:t>
                      </a:r>
                      <a:r>
                        <a:rPr lang="de-CH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Sattlerei,</a:t>
                      </a:r>
                      <a:r>
                        <a:rPr lang="de-CH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Tapete)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77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i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Gesetzliche Grundlage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Ausbildungsreglement vom 21. Mai 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Bildungsverordnung, </a:t>
                      </a:r>
                      <a:r>
                        <a:rPr lang="de-CH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Bildungsplan vom 30. August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479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i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Lehrdauer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Jahre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Jahre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281896"/>
                  </a:ext>
                </a:extLst>
              </a:tr>
              <a:tr h="750733">
                <a:tc>
                  <a:txBody>
                    <a:bodyPr/>
                    <a:lstStyle/>
                    <a:p>
                      <a:r>
                        <a:rPr lang="fr-CH" sz="1600" i="1" dirty="0" err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Berufsfach-schule</a:t>
                      </a:r>
                      <a:endParaRPr lang="fr-CH" sz="1600" i="1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1440 Lektionen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Struktur: nach Fächern</a:t>
                      </a:r>
                      <a:endParaRPr lang="fr-CH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Organisation: Tageskurse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1440 Lektionen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Struktur</a:t>
                      </a:r>
                      <a:r>
                        <a:rPr lang="fr-CH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fr-CH" sz="16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nach</a:t>
                      </a:r>
                      <a:r>
                        <a:rPr lang="fr-CH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6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Handlungskompetenzen</a:t>
                      </a:r>
                      <a:endParaRPr lang="fr-CH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Organisation:</a:t>
                      </a:r>
                      <a:r>
                        <a:rPr lang="de-CH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Blockkurse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48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i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Überbetrieb-</a:t>
                      </a:r>
                      <a:r>
                        <a:rPr lang="de-CH" sz="1600" i="1" dirty="0" err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liche</a:t>
                      </a:r>
                      <a:r>
                        <a:rPr lang="de-CH" sz="1600" i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991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i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Qualifikations-verfahren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Berufskenntnisse: 3h schriftl. +</a:t>
                      </a:r>
                      <a:r>
                        <a:rPr lang="de-CH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h mündlich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VPA: </a:t>
                      </a:r>
                      <a:r>
                        <a:rPr lang="de-CH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h Facharbeiten + 4 h Fachzeichnen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Berufskenntnisse: </a:t>
                      </a:r>
                      <a:r>
                        <a:rPr lang="de-CH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h schriftlich</a:t>
                      </a:r>
                      <a:r>
                        <a:rPr lang="de-CH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VPA: </a:t>
                      </a:r>
                      <a:r>
                        <a:rPr lang="de-CH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h</a:t>
                      </a:r>
                      <a:r>
                        <a:rPr lang="de-CH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(Fachzeichen + Fachgespräch integriert)</a:t>
                      </a:r>
                      <a:endParaRPr lang="de-CH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1259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89398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05D3-0197-44A6-A2A8-A3C9449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79" y="365127"/>
            <a:ext cx="11460499" cy="676690"/>
          </a:xfrm>
        </p:spPr>
        <p:txBody>
          <a:bodyPr>
            <a:no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Grundsätze und Ziele der Reform</a:t>
            </a:r>
            <a:b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Raumausstatterin/Raumausstatter EFZ: Berufsbild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4C947-E167-4F6E-AD78-EBF248D72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190" y="1337595"/>
            <a:ext cx="8879785" cy="1611552"/>
          </a:xfrm>
        </p:spPr>
        <p:txBody>
          <a:bodyPr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RA statten Innen- und Aussenräume in modernen und in historischen Gebäuden aus und führen individuelle Projekte nach Wunsch der Kundinnen und Kunden in den Bereichen Möbel, Boden, Wand und Decke aus.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1E78E-26C5-4DE9-9E09-152AFE3C3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" y="3081130"/>
            <a:ext cx="4231267" cy="3776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2358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" val="f5D4U6oX"/>
  <p:tag name="ARTICULATE_PROJECT_OPEN" val="0"/>
  <p:tag name="ARTICULATE_SLIDE_COUNT" val="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ibs.pptx" id="{18D57EBA-2E56-43D1-9414-6788CC7393D5}" vid="{675C93C3-FE90-4962-928F-22364872B450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1936</Words>
  <Application>Microsoft Office PowerPoint</Application>
  <PresentationFormat>Breitbild</PresentationFormat>
  <Paragraphs>419</Paragraphs>
  <Slides>39</Slides>
  <Notes>33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Segoe UI</vt:lpstr>
      <vt:lpstr>Symbol</vt:lpstr>
      <vt:lpstr>Wingdings</vt:lpstr>
      <vt:lpstr>Office</vt:lpstr>
      <vt:lpstr>1_Office</vt:lpstr>
      <vt:lpstr>Raumausstatterin/Raumausstatter EFZ</vt:lpstr>
      <vt:lpstr>Agenda</vt:lpstr>
      <vt:lpstr>Ziele der Veranstaltung</vt:lpstr>
      <vt:lpstr>PowerPoint-Präsentation</vt:lpstr>
      <vt:lpstr>Info-Block</vt:lpstr>
      <vt:lpstr>Grundsätze und Ziele der Reform:  Warum eine Reform?</vt:lpstr>
      <vt:lpstr>Neue Bildungserlasse Raumausstatterin/Raumausstatter EFZ</vt:lpstr>
      <vt:lpstr>Neue Bildungserlasse Raumausstatterin/Raumausstatter EFZ: Eckwerte und Neuerungen auf einen Blick</vt:lpstr>
      <vt:lpstr>Grundsätze und Ziele der Reform Raumausstatterin/Raumausstatter EFZ: Berufsbild</vt:lpstr>
      <vt:lpstr>PowerPoint-Präsentation</vt:lpstr>
      <vt:lpstr>Grundsätze und Ziele der Reform Raumausstatterin/Raumausstatter EFZ: Berufsbild</vt:lpstr>
      <vt:lpstr>Grundsätze und Ziele der Reform Raumausstatterin/Raumausstatter EFZ: Berufsbild</vt:lpstr>
      <vt:lpstr>Grundsätze und Ziele der Reform Raumausstatterin/Raumausstatter EFZ: Berufsbild</vt:lpstr>
      <vt:lpstr>Ruedi Zimmerli  Leiter Lehraufsicht des Kantons Solothurn Kantonsvertreter in der Reformkommission  Raumausstatter/in EFZ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Daniel Zaugg Gewerblich-Industrielle Berufsfachschule Solothurn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Berufsfachschule: Lektionentafel</vt:lpstr>
      <vt:lpstr>Walter Pretelli Geschäftsführer OdA Raumausstattung Schweiz, Selzach Überbetriebliche Kurse</vt:lpstr>
      <vt:lpstr>Überbetriebliche Kurse: Kursprogramm</vt:lpstr>
      <vt:lpstr>Lernort üK</vt:lpstr>
      <vt:lpstr>Mirco Kurt Lernort Betrieb</vt:lpstr>
      <vt:lpstr>Lernort Betrieb</vt:lpstr>
      <vt:lpstr>Austausch und Vernetzung zur Umsetzung  der Ausbildung am Lernort</vt:lpstr>
      <vt:lpstr> Austausch zur Umsetzung der Ausbildung  Austausch und Vernetzung </vt:lpstr>
      <vt:lpstr>Zusammenfassung, Abschluss:</vt:lpstr>
      <vt:lpstr> Wichtigste Fragen/Antworten aus den drei Austauschrunden Austausch und Vernetzung </vt:lpstr>
      <vt:lpstr>Ausblick</vt:lpstr>
      <vt:lpstr>Kontakt Trägerschaft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Raumausstatter</dc:title>
  <dc:creator>RA</dc:creator>
  <cp:lastModifiedBy>Fredi Schneider</cp:lastModifiedBy>
  <cp:revision>156</cp:revision>
  <dcterms:created xsi:type="dcterms:W3CDTF">2019-01-27T07:12:28Z</dcterms:created>
  <dcterms:modified xsi:type="dcterms:W3CDTF">2020-01-15T10:20:40Z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0654883F-7039-467F-94FC-026DAF346EA9</vt:lpwstr>
  </property>
  <property fmtid="{D5CDD505-2E9C-101B-9397-08002B2CF9AE}" pid="3" name="ArticulatePath">
    <vt:lpwstr>RA_WT_Vorstandssitzung</vt:lpwstr>
  </property>
</Properties>
</file>